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docProps/custom.xml" ContentType="application/vnd.openxmlformats-officedocument.custom-properties+xml"/>
  <Override PartName="/ppt/slideLayouts/slideLayout10.xml" ContentType="application/vnd.openxmlformats-officedocument.presentationml.slideLayout+xml"/>
  <Override PartName="/ppt/charts/chart3.xml" ContentType="application/vnd.openxmlformats-officedocument.drawingml.char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charts/chart1.xml" ContentType="application/vnd.openxmlformats-officedocument.drawingml.chart+xml"/>
  <Override PartName="/ppt/charts/chart2.xml" ContentType="application/vnd.openxmlformats-officedocument.drawingml.char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6"/>
  </p:notesMasterIdLst>
  <p:handoutMasterIdLst>
    <p:handoutMasterId r:id="rId17"/>
  </p:handoutMasterIdLst>
  <p:sldIdLst>
    <p:sldId id="256" r:id="rId2"/>
    <p:sldId id="257" r:id="rId3"/>
    <p:sldId id="261" r:id="rId4"/>
    <p:sldId id="271" r:id="rId5"/>
    <p:sldId id="259" r:id="rId6"/>
    <p:sldId id="272" r:id="rId7"/>
    <p:sldId id="262" r:id="rId8"/>
    <p:sldId id="258" r:id="rId9"/>
    <p:sldId id="273" r:id="rId10"/>
    <p:sldId id="269" r:id="rId11"/>
    <p:sldId id="265" r:id="rId12"/>
    <p:sldId id="266" r:id="rId13"/>
    <p:sldId id="268" r:id="rId14"/>
    <p:sldId id="267" r:id="rId15"/>
  </p:sldIdLst>
  <p:sldSz cx="9144000" cy="6858000" type="screen4x3"/>
  <p:notesSz cx="6781800" cy="99187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宋体" pitchFamily="2" charset="-122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宋体" pitchFamily="2" charset="-122"/>
        <a:cs typeface="Arial" charset="0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647" autoAdjust="0"/>
    <p:restoredTop sz="94647" autoAdjust="0"/>
  </p:normalViewPr>
  <p:slideViewPr>
    <p:cSldViewPr>
      <p:cViewPr varScale="1">
        <p:scale>
          <a:sx n="68" d="100"/>
          <a:sy n="68" d="100"/>
        </p:scale>
        <p:origin x="-66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8" y="1956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88" d="100"/>
          <a:sy n="88" d="100"/>
        </p:scale>
        <p:origin x="-1680" y="-108"/>
      </p:cViewPr>
      <p:guideLst>
        <p:guide orient="horz" pos="3124"/>
        <p:guide pos="2136"/>
      </p:guideLst>
    </p:cSldViewPr>
  </p:notes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handoutMaster" Target="handoutMasters/handoutMaster1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ratta\Local%20Settings\Temporary%20Internet%20Files\Content.Outlook\6DF1PYPL\IPR%20statistics%20v2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ratta\My%20Documents\IPR%20Database\100315%20request\IPR%20statistics%20v3%20revised%20by%20GR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C:\Documents%20and%20Settings\ratta\My%20Documents\IPR%20Database\100315%20request\IPR%20statistics%20v3%20revised%20by%20GR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view3D>
      <c:rAngAx val="1"/>
    </c:view3D>
    <c:plotArea>
      <c:layout/>
      <c:bar3DChart>
        <c:barDir val="col"/>
        <c:grouping val="stacked"/>
        <c:ser>
          <c:idx val="0"/>
          <c:order val="0"/>
          <c:tx>
            <c:strRef>
              <c:f>'Per country'!$H$4</c:f>
              <c:strCache>
                <c:ptCount val="1"/>
                <c:pt idx="0">
                  <c:v>North America</c:v>
                </c:pt>
              </c:strCache>
            </c:strRef>
          </c:tx>
          <c:cat>
            <c:numRef>
              <c:f>'Per country'!$G$5:$G$14</c:f>
              <c:numCache>
                <c:formatCode>General</c:formatCode>
                <c:ptCount val="1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</c:numCache>
            </c:numRef>
          </c:cat>
          <c:val>
            <c:numRef>
              <c:f>'Per country'!$H$5:$H$14</c:f>
              <c:numCache>
                <c:formatCode>General</c:formatCode>
                <c:ptCount val="10"/>
                <c:pt idx="0">
                  <c:v>36</c:v>
                </c:pt>
                <c:pt idx="1">
                  <c:v>25</c:v>
                </c:pt>
                <c:pt idx="2">
                  <c:v>25</c:v>
                </c:pt>
                <c:pt idx="3">
                  <c:v>68</c:v>
                </c:pt>
                <c:pt idx="4">
                  <c:v>37</c:v>
                </c:pt>
                <c:pt idx="5">
                  <c:v>43</c:v>
                </c:pt>
                <c:pt idx="6">
                  <c:v>48</c:v>
                </c:pt>
                <c:pt idx="7">
                  <c:v>28</c:v>
                </c:pt>
                <c:pt idx="8">
                  <c:v>60</c:v>
                </c:pt>
                <c:pt idx="9">
                  <c:v>68</c:v>
                </c:pt>
              </c:numCache>
            </c:numRef>
          </c:val>
        </c:ser>
        <c:ser>
          <c:idx val="1"/>
          <c:order val="1"/>
          <c:tx>
            <c:strRef>
              <c:f>'Per country'!$I$4</c:f>
              <c:strCache>
                <c:ptCount val="1"/>
                <c:pt idx="0">
                  <c:v>Europe</c:v>
                </c:pt>
              </c:strCache>
            </c:strRef>
          </c:tx>
          <c:cat>
            <c:numRef>
              <c:f>'Per country'!$G$5:$G$14</c:f>
              <c:numCache>
                <c:formatCode>General</c:formatCode>
                <c:ptCount val="1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</c:numCache>
            </c:numRef>
          </c:cat>
          <c:val>
            <c:numRef>
              <c:f>'Per country'!$I$5:$I$14</c:f>
              <c:numCache>
                <c:formatCode>General</c:formatCode>
                <c:ptCount val="10"/>
                <c:pt idx="0">
                  <c:v>10</c:v>
                </c:pt>
                <c:pt idx="1">
                  <c:v>11</c:v>
                </c:pt>
                <c:pt idx="2">
                  <c:v>11</c:v>
                </c:pt>
                <c:pt idx="3">
                  <c:v>22</c:v>
                </c:pt>
                <c:pt idx="4">
                  <c:v>35</c:v>
                </c:pt>
                <c:pt idx="5">
                  <c:v>18</c:v>
                </c:pt>
                <c:pt idx="6">
                  <c:v>23</c:v>
                </c:pt>
                <c:pt idx="7">
                  <c:v>20</c:v>
                </c:pt>
                <c:pt idx="8">
                  <c:v>40</c:v>
                </c:pt>
                <c:pt idx="9">
                  <c:v>29</c:v>
                </c:pt>
              </c:numCache>
            </c:numRef>
          </c:val>
        </c:ser>
        <c:ser>
          <c:idx val="2"/>
          <c:order val="2"/>
          <c:tx>
            <c:strRef>
              <c:f>'Per country'!$J$4</c:f>
              <c:strCache>
                <c:ptCount val="1"/>
                <c:pt idx="0">
                  <c:v>Asia</c:v>
                </c:pt>
              </c:strCache>
            </c:strRef>
          </c:tx>
          <c:spPr>
            <a:solidFill>
              <a:srgbClr val="C00000"/>
            </a:solidFill>
          </c:spPr>
          <c:cat>
            <c:numRef>
              <c:f>'Per country'!$G$5:$G$14</c:f>
              <c:numCache>
                <c:formatCode>General</c:formatCode>
                <c:ptCount val="1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</c:numCache>
            </c:numRef>
          </c:cat>
          <c:val>
            <c:numRef>
              <c:f>'Per country'!$J$5:$J$14</c:f>
              <c:numCache>
                <c:formatCode>General</c:formatCode>
                <c:ptCount val="10"/>
                <c:pt idx="0">
                  <c:v>9</c:v>
                </c:pt>
                <c:pt idx="1">
                  <c:v>17</c:v>
                </c:pt>
                <c:pt idx="2">
                  <c:v>11</c:v>
                </c:pt>
                <c:pt idx="3">
                  <c:v>11</c:v>
                </c:pt>
                <c:pt idx="4">
                  <c:v>11</c:v>
                </c:pt>
                <c:pt idx="5">
                  <c:v>3</c:v>
                </c:pt>
                <c:pt idx="6">
                  <c:v>19</c:v>
                </c:pt>
                <c:pt idx="7">
                  <c:v>10</c:v>
                </c:pt>
                <c:pt idx="8">
                  <c:v>28</c:v>
                </c:pt>
                <c:pt idx="9">
                  <c:v>50</c:v>
                </c:pt>
              </c:numCache>
            </c:numRef>
          </c:val>
        </c:ser>
        <c:shape val="box"/>
        <c:axId val="99805824"/>
        <c:axId val="99947648"/>
        <c:axId val="0"/>
      </c:bar3DChart>
      <c:catAx>
        <c:axId val="99805824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zh-CN"/>
          </a:p>
        </c:txPr>
        <c:crossAx val="99947648"/>
        <c:crosses val="autoZero"/>
        <c:lblAlgn val="ctr"/>
        <c:lblOffset val="100"/>
        <c:tickLblSkip val="1"/>
      </c:catAx>
      <c:valAx>
        <c:axId val="99947648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zh-CN"/>
          </a:p>
        </c:txPr>
        <c:crossAx val="99805824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en-US"/>
          </a:pPr>
          <a:endParaRPr lang="zh-CN"/>
        </a:p>
      </c:txPr>
    </c:legend>
    <c:plotVisOnly val="1"/>
  </c:chart>
  <c:externalData r:id="rId1"/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tx>
            <c:v>RF</c:v>
          </c:tx>
          <c:cat>
            <c:numRef>
              <c:f>'Per serie and option'!$H$4:$H$13</c:f>
              <c:numCache>
                <c:formatCode>General</c:formatCode>
                <c:ptCount val="1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</c:numCache>
            </c:numRef>
          </c:cat>
          <c:val>
            <c:numRef>
              <c:f>'Per serie and option'!$I$4:$I$13</c:f>
              <c:numCache>
                <c:formatCode>General</c:formatCode>
                <c:ptCount val="10"/>
                <c:pt idx="0">
                  <c:v>4</c:v>
                </c:pt>
                <c:pt idx="1">
                  <c:v>9</c:v>
                </c:pt>
                <c:pt idx="2">
                  <c:v>1</c:v>
                </c:pt>
                <c:pt idx="3">
                  <c:v>10</c:v>
                </c:pt>
                <c:pt idx="4">
                  <c:v>1</c:v>
                </c:pt>
                <c:pt idx="5">
                  <c:v>4</c:v>
                </c:pt>
                <c:pt idx="6">
                  <c:v>1</c:v>
                </c:pt>
                <c:pt idx="7">
                  <c:v>4</c:v>
                </c:pt>
                <c:pt idx="8">
                  <c:v>1</c:v>
                </c:pt>
                <c:pt idx="9">
                  <c:v>5</c:v>
                </c:pt>
              </c:numCache>
            </c:numRef>
          </c:val>
        </c:ser>
        <c:ser>
          <c:idx val="1"/>
          <c:order val="1"/>
          <c:tx>
            <c:v>RAND</c:v>
          </c:tx>
          <c:cat>
            <c:numRef>
              <c:f>'Per serie and option'!$H$4:$H$13</c:f>
              <c:numCache>
                <c:formatCode>General</c:formatCode>
                <c:ptCount val="1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</c:numCache>
            </c:numRef>
          </c:cat>
          <c:val>
            <c:numRef>
              <c:f>'Per serie and option'!$J$4:$J$13</c:f>
              <c:numCache>
                <c:formatCode>General</c:formatCode>
                <c:ptCount val="10"/>
                <c:pt idx="0">
                  <c:v>50</c:v>
                </c:pt>
                <c:pt idx="1">
                  <c:v>42</c:v>
                </c:pt>
                <c:pt idx="2">
                  <c:v>46</c:v>
                </c:pt>
                <c:pt idx="3">
                  <c:v>91</c:v>
                </c:pt>
                <c:pt idx="4">
                  <c:v>82</c:v>
                </c:pt>
                <c:pt idx="5">
                  <c:v>60</c:v>
                </c:pt>
                <c:pt idx="6">
                  <c:v>89</c:v>
                </c:pt>
                <c:pt idx="7">
                  <c:v>52</c:v>
                </c:pt>
                <c:pt idx="8">
                  <c:v>127</c:v>
                </c:pt>
                <c:pt idx="9">
                  <c:v>143</c:v>
                </c:pt>
              </c:numCache>
            </c:numRef>
          </c:val>
        </c:ser>
        <c:ser>
          <c:idx val="2"/>
          <c:order val="2"/>
          <c:tx>
            <c:v>Refuse RF or RAND</c:v>
          </c:tx>
          <c:cat>
            <c:numRef>
              <c:f>'Per serie and option'!$H$4:$H$13</c:f>
              <c:numCache>
                <c:formatCode>General</c:formatCode>
                <c:ptCount val="10"/>
                <c:pt idx="0">
                  <c:v>2000</c:v>
                </c:pt>
                <c:pt idx="1">
                  <c:v>2001</c:v>
                </c:pt>
                <c:pt idx="2">
                  <c:v>2002</c:v>
                </c:pt>
                <c:pt idx="3">
                  <c:v>2003</c:v>
                </c:pt>
                <c:pt idx="4">
                  <c:v>2004</c:v>
                </c:pt>
                <c:pt idx="5">
                  <c:v>2005</c:v>
                </c:pt>
                <c:pt idx="6">
                  <c:v>2006</c:v>
                </c:pt>
                <c:pt idx="7">
                  <c:v>2007</c:v>
                </c:pt>
                <c:pt idx="8">
                  <c:v>2008</c:v>
                </c:pt>
                <c:pt idx="9">
                  <c:v>2009</c:v>
                </c:pt>
              </c:numCache>
            </c:numRef>
          </c:cat>
          <c:val>
            <c:numRef>
              <c:f>'Per serie and option'!$K$4:$K$13</c:f>
              <c:numCache>
                <c:formatCode>General</c:formatCode>
                <c:ptCount val="10"/>
                <c:pt idx="0">
                  <c:v>1</c:v>
                </c:pt>
                <c:pt idx="1">
                  <c:v>3</c:v>
                </c:pt>
                <c:pt idx="2">
                  <c:v>0</c:v>
                </c:pt>
                <c:pt idx="3">
                  <c:v>0</c:v>
                </c:pt>
                <c:pt idx="4">
                  <c:v>0</c:v>
                </c:pt>
                <c:pt idx="5">
                  <c:v>0</c:v>
                </c:pt>
                <c:pt idx="6">
                  <c:v>0</c:v>
                </c:pt>
                <c:pt idx="7">
                  <c:v>0</c:v>
                </c:pt>
                <c:pt idx="8">
                  <c:v>0</c:v>
                </c:pt>
                <c:pt idx="9">
                  <c:v>0</c:v>
                </c:pt>
              </c:numCache>
            </c:numRef>
          </c:val>
        </c:ser>
        <c:shape val="box"/>
        <c:axId val="99984896"/>
        <c:axId val="99986432"/>
        <c:axId val="0"/>
      </c:bar3DChart>
      <c:catAx>
        <c:axId val="99984896"/>
        <c:scaling>
          <c:orientation val="minMax"/>
        </c:scaling>
        <c:axPos val="b"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zh-CN"/>
          </a:p>
        </c:txPr>
        <c:crossAx val="99986432"/>
        <c:crosses val="autoZero"/>
        <c:auto val="1"/>
        <c:lblAlgn val="ctr"/>
        <c:lblOffset val="100"/>
      </c:catAx>
      <c:valAx>
        <c:axId val="99986432"/>
        <c:scaling>
          <c:orientation val="minMax"/>
        </c:scaling>
        <c:axPos val="l"/>
        <c:majorGridlines/>
        <c:numFmt formatCode="General" sourceLinked="1"/>
        <c:tickLblPos val="nextTo"/>
        <c:txPr>
          <a:bodyPr/>
          <a:lstStyle/>
          <a:p>
            <a:pPr>
              <a:defRPr lang="en-US"/>
            </a:pPr>
            <a:endParaRPr lang="zh-CN"/>
          </a:p>
        </c:txPr>
        <c:crossAx val="99984896"/>
        <c:crosses val="autoZero"/>
        <c:crossBetween val="between"/>
      </c:valAx>
    </c:plotArea>
    <c:legend>
      <c:legendPos val="r"/>
      <c:layout/>
      <c:txPr>
        <a:bodyPr/>
        <a:lstStyle/>
        <a:p>
          <a:pPr>
            <a:defRPr lang="en-US"/>
          </a:pPr>
          <a:endParaRPr lang="zh-CN"/>
        </a:p>
      </c:txPr>
    </c:legend>
    <c:plotVisOnly val="1"/>
  </c:chart>
  <c:externalData r:id="rId1"/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>
  <c:date1904 val="1"/>
  <c:lang val="zh-CN"/>
  <c:chart>
    <c:view3D>
      <c:rAngAx val="1"/>
    </c:view3D>
    <c:plotArea>
      <c:layout/>
      <c:bar3DChart>
        <c:barDir val="col"/>
        <c:grouping val="clustered"/>
        <c:ser>
          <c:idx val="0"/>
          <c:order val="0"/>
          <c:cat>
            <c:strRef>
              <c:f>'Percentage of Rec. with patent'!$A$2:$A$24</c:f>
              <c:strCache>
                <c:ptCount val="23"/>
                <c:pt idx="0">
                  <c:v>A</c:v>
                </c:pt>
                <c:pt idx="1">
                  <c:v>D</c:v>
                </c:pt>
                <c:pt idx="2">
                  <c:v>E</c:v>
                </c:pt>
                <c:pt idx="3">
                  <c:v>F</c:v>
                </c:pt>
                <c:pt idx="4">
                  <c:v>G</c:v>
                </c:pt>
                <c:pt idx="5">
                  <c:v>H</c:v>
                </c:pt>
                <c:pt idx="6">
                  <c:v>I</c:v>
                </c:pt>
                <c:pt idx="7">
                  <c:v>J</c:v>
                </c:pt>
                <c:pt idx="8">
                  <c:v>K</c:v>
                </c:pt>
                <c:pt idx="9">
                  <c:v>L</c:v>
                </c:pt>
                <c:pt idx="10">
                  <c:v>M</c:v>
                </c:pt>
                <c:pt idx="11">
                  <c:v>N</c:v>
                </c:pt>
                <c:pt idx="12">
                  <c:v>O</c:v>
                </c:pt>
                <c:pt idx="13">
                  <c:v>P</c:v>
                </c:pt>
                <c:pt idx="14">
                  <c:v>Q</c:v>
                </c:pt>
                <c:pt idx="15">
                  <c:v>R</c:v>
                </c:pt>
                <c:pt idx="16">
                  <c:v>S</c:v>
                </c:pt>
                <c:pt idx="17">
                  <c:v>T</c:v>
                </c:pt>
                <c:pt idx="18">
                  <c:v>U</c:v>
                </c:pt>
                <c:pt idx="19">
                  <c:v>V</c:v>
                </c:pt>
                <c:pt idx="20">
                  <c:v>X</c:v>
                </c:pt>
                <c:pt idx="21">
                  <c:v>Y</c:v>
                </c:pt>
                <c:pt idx="22">
                  <c:v>Z</c:v>
                </c:pt>
              </c:strCache>
            </c:strRef>
          </c:cat>
          <c:val>
            <c:numRef>
              <c:f>'Percentage of Rec. with patent'!$D$2:$D$24</c:f>
              <c:numCache>
                <c:formatCode>0</c:formatCode>
                <c:ptCount val="23"/>
                <c:pt idx="0">
                  <c:v>0</c:v>
                </c:pt>
                <c:pt idx="1">
                  <c:v>0</c:v>
                </c:pt>
                <c:pt idx="2">
                  <c:v>0.40160642570281208</c:v>
                </c:pt>
                <c:pt idx="3">
                  <c:v>0</c:v>
                </c:pt>
                <c:pt idx="4">
                  <c:v>11.368015414258188</c:v>
                </c:pt>
                <c:pt idx="5">
                  <c:v>13.888888888888889</c:v>
                </c:pt>
                <c:pt idx="6">
                  <c:v>7.8212290502793334</c:v>
                </c:pt>
                <c:pt idx="7">
                  <c:v>10.628019323671468</c:v>
                </c:pt>
                <c:pt idx="8">
                  <c:v>0</c:v>
                </c:pt>
                <c:pt idx="9">
                  <c:v>2.3809523809523809</c:v>
                </c:pt>
                <c:pt idx="10">
                  <c:v>0.89686098654708524</c:v>
                </c:pt>
                <c:pt idx="11">
                  <c:v>0</c:v>
                </c:pt>
                <c:pt idx="12">
                  <c:v>2.4390243902439024</c:v>
                </c:pt>
                <c:pt idx="13">
                  <c:v>6.5789473684210495</c:v>
                </c:pt>
                <c:pt idx="14">
                  <c:v>3.400503778337542</c:v>
                </c:pt>
                <c:pt idx="15">
                  <c:v>0</c:v>
                </c:pt>
                <c:pt idx="16">
                  <c:v>3.2258064516129052</c:v>
                </c:pt>
                <c:pt idx="17">
                  <c:v>8.9820359281437359</c:v>
                </c:pt>
                <c:pt idx="18">
                  <c:v>0</c:v>
                </c:pt>
                <c:pt idx="19">
                  <c:v>29.885057471264329</c:v>
                </c:pt>
                <c:pt idx="20">
                  <c:v>1.7621145374449338</c:v>
                </c:pt>
                <c:pt idx="21">
                  <c:v>13.740458015267173</c:v>
                </c:pt>
                <c:pt idx="22">
                  <c:v>0</c:v>
                </c:pt>
              </c:numCache>
            </c:numRef>
          </c:val>
        </c:ser>
        <c:shape val="box"/>
        <c:axId val="100406016"/>
        <c:axId val="100421632"/>
        <c:axId val="0"/>
      </c:bar3DChart>
      <c:catAx>
        <c:axId val="100406016"/>
        <c:scaling>
          <c:orientation val="minMax"/>
        </c:scaling>
        <c:axPos val="b"/>
        <c:tickLblPos val="nextTo"/>
        <c:txPr>
          <a:bodyPr/>
          <a:lstStyle/>
          <a:p>
            <a:pPr>
              <a:defRPr lang="en-US"/>
            </a:pPr>
            <a:endParaRPr lang="zh-CN"/>
          </a:p>
        </c:txPr>
        <c:crossAx val="100421632"/>
        <c:crosses val="autoZero"/>
        <c:auto val="1"/>
        <c:lblAlgn val="ctr"/>
        <c:lblOffset val="100"/>
      </c:catAx>
      <c:valAx>
        <c:axId val="100421632"/>
        <c:scaling>
          <c:orientation val="minMax"/>
          <c:max val="100"/>
        </c:scaling>
        <c:axPos val="l"/>
        <c:majorGridlines/>
        <c:numFmt formatCode="0" sourceLinked="1"/>
        <c:tickLblPos val="nextTo"/>
        <c:txPr>
          <a:bodyPr/>
          <a:lstStyle/>
          <a:p>
            <a:pPr>
              <a:defRPr lang="en-US"/>
            </a:pPr>
            <a:endParaRPr lang="zh-CN"/>
          </a:p>
        </c:txPr>
        <c:crossAx val="100406016"/>
        <c:crosses val="autoZero"/>
        <c:crossBetween val="between"/>
        <c:majorUnit val="10"/>
      </c:valAx>
    </c:plotArea>
    <c:plotVisOnly val="1"/>
  </c:chart>
  <c:externalData r:id="rId1"/>
</c:chartSpace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41750" y="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宋体" charset="-122"/>
                <a:cs typeface="+mn-cs"/>
              </a:defRPr>
            </a:lvl1pPr>
          </a:lstStyle>
          <a:p>
            <a:pPr>
              <a:defRPr/>
            </a:pPr>
            <a:fld id="{F9621276-988F-489D-B199-382367B6A999}" type="datetimeFigureOut">
              <a:rPr lang="en-US"/>
              <a:pPr>
                <a:defRPr/>
              </a:pPr>
              <a:t>8/22/2010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9421813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41750" y="9421813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宋体" charset="-122"/>
                <a:cs typeface="+mn-cs"/>
              </a:defRPr>
            </a:lvl1pPr>
          </a:lstStyle>
          <a:p>
            <a:pPr>
              <a:defRPr/>
            </a:pPr>
            <a:fld id="{25DB63DD-3751-43BC-86C1-E6483B8A686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页眉占位符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3" name="日期占位符 2"/>
          <p:cNvSpPr>
            <a:spLocks noGrp="1"/>
          </p:cNvSpPr>
          <p:nvPr>
            <p:ph type="dt" idx="1"/>
          </p:nvPr>
        </p:nvSpPr>
        <p:spPr>
          <a:xfrm>
            <a:off x="3841750" y="0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>
                <a:ea typeface="宋体" charset="-122"/>
                <a:cs typeface="+mn-cs"/>
              </a:defRPr>
            </a:lvl1pPr>
          </a:lstStyle>
          <a:p>
            <a:pPr>
              <a:defRPr/>
            </a:pPr>
            <a:fld id="{39350909-D12C-4B58-A3CD-697BFBF4535E}" type="datetimeFigureOut">
              <a:rPr lang="zh-CN" altLang="en-US"/>
              <a:pPr>
                <a:defRPr/>
              </a:pPr>
              <a:t>2010-8-22</a:t>
            </a:fld>
            <a:endParaRPr lang="zh-CN" altLang="en-US"/>
          </a:p>
        </p:txBody>
      </p:sp>
      <p:sp>
        <p:nvSpPr>
          <p:cNvPr id="4" name="幻灯片图像占位符 3"/>
          <p:cNvSpPr>
            <a:spLocks noGrp="1" noRot="1" noChangeAspect="1"/>
          </p:cNvSpPr>
          <p:nvPr>
            <p:ph type="sldImg" idx="2"/>
          </p:nvPr>
        </p:nvSpPr>
        <p:spPr>
          <a:xfrm>
            <a:off x="911225" y="744538"/>
            <a:ext cx="4959350" cy="3719512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zh-CN" altLang="en-US" noProof="0"/>
          </a:p>
        </p:txBody>
      </p:sp>
      <p:sp>
        <p:nvSpPr>
          <p:cNvPr id="5" name="备注占位符 4"/>
          <p:cNvSpPr>
            <a:spLocks noGrp="1"/>
          </p:cNvSpPr>
          <p:nvPr>
            <p:ph type="body" sz="quarter" idx="3"/>
          </p:nvPr>
        </p:nvSpPr>
        <p:spPr>
          <a:xfrm>
            <a:off x="677863" y="4711700"/>
            <a:ext cx="5426075" cy="44624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zh-CN" altLang="en-US" noProof="0" smtClean="0"/>
              <a:t>单击此处编辑母版文本样式</a:t>
            </a:r>
          </a:p>
          <a:p>
            <a:pPr lvl="1"/>
            <a:r>
              <a:rPr lang="zh-CN" altLang="en-US" noProof="0" smtClean="0"/>
              <a:t>第二级</a:t>
            </a:r>
          </a:p>
          <a:p>
            <a:pPr lvl="2"/>
            <a:r>
              <a:rPr lang="zh-CN" altLang="en-US" noProof="0" smtClean="0"/>
              <a:t>第三级</a:t>
            </a:r>
          </a:p>
          <a:p>
            <a:pPr lvl="3"/>
            <a:r>
              <a:rPr lang="zh-CN" altLang="en-US" noProof="0" smtClean="0"/>
              <a:t>第四级</a:t>
            </a:r>
          </a:p>
          <a:p>
            <a:pPr lvl="4"/>
            <a:r>
              <a:rPr lang="zh-CN" altLang="en-US" noProof="0" smtClean="0"/>
              <a:t>第五级</a:t>
            </a:r>
            <a:endParaRPr lang="zh-CN" altLang="en-US" noProof="0"/>
          </a:p>
        </p:txBody>
      </p:sp>
      <p:sp>
        <p:nvSpPr>
          <p:cNvPr id="6" name="页脚占位符 5"/>
          <p:cNvSpPr>
            <a:spLocks noGrp="1"/>
          </p:cNvSpPr>
          <p:nvPr>
            <p:ph type="ftr" sz="quarter" idx="4"/>
          </p:nvPr>
        </p:nvSpPr>
        <p:spPr>
          <a:xfrm>
            <a:off x="0" y="9421813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>
                <a:ea typeface="宋体" charset="-122"/>
                <a:cs typeface="+mn-cs"/>
              </a:defRPr>
            </a:lvl1pPr>
          </a:lstStyle>
          <a:p>
            <a:pPr>
              <a:defRPr/>
            </a:pPr>
            <a:endParaRPr lang="zh-CN" altLang="en-US"/>
          </a:p>
        </p:txBody>
      </p:sp>
      <p:sp>
        <p:nvSpPr>
          <p:cNvPr id="7" name="灯片编号占位符 6"/>
          <p:cNvSpPr>
            <a:spLocks noGrp="1"/>
          </p:cNvSpPr>
          <p:nvPr>
            <p:ph type="sldNum" sz="quarter" idx="5"/>
          </p:nvPr>
        </p:nvSpPr>
        <p:spPr>
          <a:xfrm>
            <a:off x="3841750" y="9421813"/>
            <a:ext cx="2938463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>
                <a:ea typeface="宋体" charset="-122"/>
                <a:cs typeface="+mn-cs"/>
              </a:defRPr>
            </a:lvl1pPr>
          </a:lstStyle>
          <a:p>
            <a:pPr>
              <a:defRPr/>
            </a:pPr>
            <a:fld id="{DEE499BC-E091-41AE-8E87-BA59CF2B6D5A}" type="slidenum">
              <a:rPr lang="zh-CN" altLang="en-US"/>
              <a:pPr>
                <a:defRPr/>
              </a:pPr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09" name="幻灯片图像占位符 1"/>
          <p:cNvSpPr>
            <a:spLocks noGrp="1" noRot="1" noChangeAspect="1"/>
          </p:cNvSpPr>
          <p:nvPr>
            <p:ph type="sldImg"/>
          </p:nvPr>
        </p:nvSpPr>
        <p:spPr bwMode="auto">
          <a:noFill/>
          <a:ln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7410" name="备注占位符 2"/>
          <p:cNvSpPr>
            <a:spLocks noGrp="1"/>
          </p:cNvSpPr>
          <p:nvPr>
            <p:ph type="body" idx="1"/>
          </p:nvPr>
        </p:nvSpPr>
        <p:spPr bwMode="auto">
          <a:noFill/>
        </p:spPr>
        <p:txBody>
          <a:bodyPr wrap="square" numCol="1" anchor="t" anchorCtr="0" compatLnSpc="1">
            <a:prstTxWarp prst="textNoShape">
              <a:avLst/>
            </a:prstTxWarp>
          </a:bodyPr>
          <a:lstStyle/>
          <a:p>
            <a:pPr eaLnBrk="1" hangingPunct="1">
              <a:spcBef>
                <a:spcPct val="0"/>
              </a:spcBef>
            </a:pPr>
            <a:endParaRPr lang="zh-CN" altLang="en-US" smtClean="0"/>
          </a:p>
        </p:txBody>
      </p:sp>
      <p:sp>
        <p:nvSpPr>
          <p:cNvPr id="17411" name="灯片编号占位符 3"/>
          <p:cNvSpPr>
            <a:spLocks noGrp="1"/>
          </p:cNvSpPr>
          <p:nvPr>
            <p:ph type="sldNum" sz="quarter" idx="5"/>
          </p:nvPr>
        </p:nvSpPr>
        <p:spPr bwMode="auto">
          <a:ln>
            <a:miter lim="800000"/>
            <a:headEnd/>
            <a:tailEnd/>
          </a:ln>
        </p:spPr>
        <p:txBody>
          <a:bodyPr wrap="square" numCol="1" anchorCtr="0" compatLnSpc="1">
            <a:prstTxWarp prst="textNoShape">
              <a:avLst/>
            </a:prstTxWarp>
          </a:bodyPr>
          <a:lstStyle/>
          <a:p>
            <a:pPr>
              <a:defRPr/>
            </a:pPr>
            <a:fld id="{6EBC0316-DFE6-425A-82F2-CA25942A4D0F}" type="slidenum">
              <a:rPr lang="zh-CN" altLang="en-US">
                <a:ea typeface="宋体" pitchFamily="2" charset="-122"/>
              </a:rPr>
              <a:pPr>
                <a:defRPr/>
              </a:pPr>
              <a:t>2</a:t>
            </a:fld>
            <a:endParaRPr lang="en-US" altLang="zh-CN">
              <a:ea typeface="宋体" pitchFamily="2" charset="-122"/>
            </a:endParaRP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Rot="1" noChangeArrowheads="1"/>
          </p:cNvSpPr>
          <p:nvPr>
            <p:ph type="ctrTitle"/>
          </p:nvPr>
        </p:nvSpPr>
        <p:spPr>
          <a:xfrm>
            <a:off x="685800" y="2286000"/>
            <a:ext cx="77724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075" name="Rectangle 3"/>
          <p:cNvSpPr>
            <a:spLocks noGrp="1" noRot="1" noChangeArrowheads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xfrm>
            <a:off x="301625" y="612140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121400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121400"/>
            <a:ext cx="2289175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42E7A88-8AE0-41E0-957E-B4F573F9C764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0C2C7DE-0CC4-42CE-8073-F283F0634EFA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707188" y="381000"/>
            <a:ext cx="2135187" cy="5641975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301625" y="381000"/>
            <a:ext cx="6253163" cy="5641975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1B93C7C-9AB3-4FD3-A3E6-CF6CFBBE5D5D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C052953-62EE-4E30-95BB-FD7FD12BD39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9F8FE2-151E-40F8-BF34-BC8FB54C37AB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301625" y="1752600"/>
            <a:ext cx="4194175" cy="4270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752600"/>
            <a:ext cx="4194175" cy="427037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7CD2661-3BEA-4398-828B-747FED41C6F6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F42511E-EBC8-4197-9C60-9A17D8F4E3FE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E474F78-D28A-492F-B27B-5A05A365D100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737314F-A9A5-4D81-B950-D85D63617453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F9C92AA-C6DD-496E-A55E-E0CA58EE70C2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r>
              <a:rPr lang="zh-CN" altLang="en-US" noProof="0" smtClean="0"/>
              <a:t>单击图标添加图片</a:t>
            </a:r>
            <a:endParaRPr lang="zh-CN" altLang="en-US" noProof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4FB56DAA-DE1E-4F12-B5BA-EB8690062B71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>
            <a:lum bright="22000"/>
          </a:blip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301625" y="381000"/>
            <a:ext cx="854075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Rot="1" noChangeArrowheads="1"/>
          </p:cNvSpPr>
          <p:nvPr>
            <p:ph type="body" idx="1"/>
          </p:nvPr>
        </p:nvSpPr>
        <p:spPr bwMode="auto">
          <a:xfrm>
            <a:off x="301625" y="1752600"/>
            <a:ext cx="8540750" cy="42703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301625" y="6172200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1722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endParaRPr lang="en-US" altLang="zh-CN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172200"/>
            <a:ext cx="2289175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400">
                <a:ea typeface="宋体" pitchFamily="2" charset="-122"/>
                <a:cs typeface="+mn-cs"/>
              </a:defRPr>
            </a:lvl1pPr>
          </a:lstStyle>
          <a:p>
            <a:pPr>
              <a:defRPr/>
            </a:pPr>
            <a:fld id="{A61C1B14-721C-4FB6-BC29-8C1EE90D1889}" type="slidenum">
              <a:rPr lang="en-US" altLang="zh-CN"/>
              <a:pPr>
                <a:defRPr/>
              </a:pPr>
              <a:t>‹#›</a:t>
            </a:fld>
            <a:endParaRPr lang="en-US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0" r:id="rId1"/>
    <p:sldLayoutId id="2147483659" r:id="rId2"/>
    <p:sldLayoutId id="2147483658" r:id="rId3"/>
    <p:sldLayoutId id="2147483657" r:id="rId4"/>
    <p:sldLayoutId id="2147483656" r:id="rId5"/>
    <p:sldLayoutId id="2147483655" r:id="rId6"/>
    <p:sldLayoutId id="2147483654" r:id="rId7"/>
    <p:sldLayoutId id="2147483653" r:id="rId8"/>
    <p:sldLayoutId id="2147483652" r:id="rId9"/>
    <p:sldLayoutId id="2147483651" r:id="rId10"/>
    <p:sldLayoutId id="2147483650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5pPr>
      <a:lvl6pPr marL="4572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6pPr>
      <a:lvl7pPr marL="9144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7pPr>
      <a:lvl8pPr marL="13716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8pPr>
      <a:lvl9pPr marL="1828800" algn="ctr" rtl="0" eaLnBrk="1" fontAlgn="base" hangingPunct="1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宋体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Char char="•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115000"/>
        <a:buChar char="•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1" fontAlgn="base" hangingPunct="1">
        <a:spcBef>
          <a:spcPct val="20000"/>
        </a:spcBef>
        <a:spcAft>
          <a:spcPct val="0"/>
        </a:spcAft>
        <a:buClr>
          <a:schemeClr val="folHlink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mailto:antoine.dore@itu.int" TargetMode="External"/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8" Type="http://schemas.openxmlformats.org/officeDocument/2006/relationships/hyperlink" Target="http://www.itu.int/itu-t/recommendations/index.aspx?ser=I" TargetMode="External"/><Relationship Id="rId13" Type="http://schemas.openxmlformats.org/officeDocument/2006/relationships/hyperlink" Target="http://www.itu.int/itu-t/recommendations/index.aspx?ser=N" TargetMode="External"/><Relationship Id="rId18" Type="http://schemas.openxmlformats.org/officeDocument/2006/relationships/hyperlink" Target="http://www.itu.int/itu-t/recommendations/index.aspx?ser=S" TargetMode="External"/><Relationship Id="rId3" Type="http://schemas.openxmlformats.org/officeDocument/2006/relationships/hyperlink" Target="http://www.itu.int/itu-t/recommendations/index.aspx?ser=D" TargetMode="External"/><Relationship Id="rId21" Type="http://schemas.openxmlformats.org/officeDocument/2006/relationships/hyperlink" Target="http://www.itu.int/itu-t/recommendations/index.aspx?ser=V" TargetMode="External"/><Relationship Id="rId7" Type="http://schemas.openxmlformats.org/officeDocument/2006/relationships/hyperlink" Target="http://www.itu.int/itu-t/recommendations/index.aspx?ser=H" TargetMode="External"/><Relationship Id="rId12" Type="http://schemas.openxmlformats.org/officeDocument/2006/relationships/hyperlink" Target="http://www.itu.int/itu-t/recommendations/index.aspx?ser=M" TargetMode="External"/><Relationship Id="rId17" Type="http://schemas.openxmlformats.org/officeDocument/2006/relationships/hyperlink" Target="http://www.itu.int/itu-t/recommendations/index.aspx?ser=R" TargetMode="External"/><Relationship Id="rId2" Type="http://schemas.openxmlformats.org/officeDocument/2006/relationships/hyperlink" Target="http://www.itu.int/itu-t/recommendations/index.aspx?ser=A" TargetMode="External"/><Relationship Id="rId16" Type="http://schemas.openxmlformats.org/officeDocument/2006/relationships/hyperlink" Target="http://www.itu.int/itu-t/recommendations/index.aspx?ser=Q" TargetMode="External"/><Relationship Id="rId20" Type="http://schemas.openxmlformats.org/officeDocument/2006/relationships/hyperlink" Target="http://www.itu.int/itu-t/recommendations/index.aspx?ser=U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www.itu.int/itu-t/recommendations/index.aspx?ser=G" TargetMode="External"/><Relationship Id="rId11" Type="http://schemas.openxmlformats.org/officeDocument/2006/relationships/hyperlink" Target="http://www.itu.int/itu-t/recommendations/index.aspx?ser=L" TargetMode="External"/><Relationship Id="rId24" Type="http://schemas.openxmlformats.org/officeDocument/2006/relationships/hyperlink" Target="http://www.itu.int/itu-t/recommendations/index.aspx?ser=Z" TargetMode="External"/><Relationship Id="rId5" Type="http://schemas.openxmlformats.org/officeDocument/2006/relationships/hyperlink" Target="http://www.itu.int/itu-t/recommendations/index.aspx?ser=F" TargetMode="External"/><Relationship Id="rId15" Type="http://schemas.openxmlformats.org/officeDocument/2006/relationships/hyperlink" Target="http://www.itu.int/itu-t/recommendations/index.aspx?ser=P" TargetMode="External"/><Relationship Id="rId23" Type="http://schemas.openxmlformats.org/officeDocument/2006/relationships/hyperlink" Target="http://www.itu.int/itu-t/recommendations/index.aspx?ser=Y" TargetMode="External"/><Relationship Id="rId10" Type="http://schemas.openxmlformats.org/officeDocument/2006/relationships/hyperlink" Target="http://www.itu.int/itu-t/recommendations/index.aspx?ser=K" TargetMode="External"/><Relationship Id="rId19" Type="http://schemas.openxmlformats.org/officeDocument/2006/relationships/hyperlink" Target="http://www.itu.int/itu-t/recommendations/index.aspx?ser=T" TargetMode="External"/><Relationship Id="rId4" Type="http://schemas.openxmlformats.org/officeDocument/2006/relationships/hyperlink" Target="http://www.itu.int/itu-t/recommendations/index.aspx?ser=E" TargetMode="External"/><Relationship Id="rId9" Type="http://schemas.openxmlformats.org/officeDocument/2006/relationships/hyperlink" Target="http://www.itu.int/itu-t/recommendations/index.aspx?ser=J" TargetMode="External"/><Relationship Id="rId14" Type="http://schemas.openxmlformats.org/officeDocument/2006/relationships/hyperlink" Target="http://www.itu.int/itu-t/recommendations/index.aspx?ser=O" TargetMode="External"/><Relationship Id="rId22" Type="http://schemas.openxmlformats.org/officeDocument/2006/relationships/hyperlink" Target="http://www.itu.int/itu-t/recommendations/index.aspx?ser=X" TargetMode="Externa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15385" name="Group 25"/>
          <p:cNvGraphicFramePr>
            <a:graphicFrameLocks noGrp="1"/>
          </p:cNvGraphicFramePr>
          <p:nvPr/>
        </p:nvGraphicFramePr>
        <p:xfrm>
          <a:off x="179388" y="290513"/>
          <a:ext cx="6192837" cy="1676400"/>
        </p:xfrm>
        <a:graphic>
          <a:graphicData uri="http://schemas.openxmlformats.org/drawingml/2006/table">
            <a:tbl>
              <a:tblPr/>
              <a:tblGrid>
                <a:gridCol w="1755775"/>
                <a:gridCol w="4437062"/>
              </a:tblGrid>
              <a:tr h="18097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</a:rPr>
                        <a:t>DOCUMENT #: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</a:rPr>
                        <a:t>GSC15-IPR-03</a:t>
                      </a:r>
                      <a:endParaRPr kumimoji="0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</a:rPr>
                        <a:t>FOR: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</a:rPr>
                        <a:t>Presentation</a:t>
                      </a:r>
                      <a:endParaRPr kumimoji="0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841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</a:rPr>
                        <a:t>SOURCE: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fr-CH" altLang="ja-JP" sz="1600" b="0" i="0" u="none" strike="noStrike" cap="none" normalizeH="0" baseline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</a:rPr>
                        <a:t>ITU</a:t>
                      </a:r>
                      <a:endParaRPr kumimoji="0" lang="en-US" altLang="ja-JP" sz="1600" b="0" i="0" u="none" strike="noStrike" cap="none" normalizeH="0" baseline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146050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</a:rPr>
                        <a:t>AGENDA ITEM: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</a:rPr>
                        <a:t>4</a:t>
                      </a:r>
                      <a:endParaRPr kumimoji="0" lang="en-US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  <a:tr h="200025"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en-US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</a:rPr>
                        <a:t>CONTACT(S):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0" fontAlgn="base" latinLnBrk="0" hangingPunct="0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Pct val="75000"/>
                        <a:buFontTx/>
                        <a:buNone/>
                        <a:tabLst/>
                      </a:pPr>
                      <a:r>
                        <a:rPr kumimoji="0" lang="fr-CH" altLang="ja-JP" sz="1600" b="0" i="0" u="none" strike="noStrike" cap="none" normalizeH="0" baseline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Verdana" pitchFamily="34" charset="0"/>
                          <a:ea typeface="MS PGothic" pitchFamily="34" charset="-128"/>
                          <a:hlinkClick r:id="rId3"/>
                        </a:rPr>
                        <a:t>antoine.dore@itu.int</a:t>
                      </a:r>
                      <a:endParaRPr kumimoji="0" lang="en-US" altLang="ja-JP" sz="1600" b="0" i="0" u="none" strike="noStrike" cap="none" normalizeH="0" baseline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Verdana" pitchFamily="34" charset="0"/>
                        <a:ea typeface="MS PGothic" pitchFamily="34" charset="-128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solidFill>
                      <a:schemeClr val="bg1"/>
                    </a:solidFill>
                  </a:tcPr>
                </a:tc>
              </a:tr>
            </a:tbl>
          </a:graphicData>
        </a:graphic>
      </p:graphicFrame>
      <p:sp>
        <p:nvSpPr>
          <p:cNvPr id="15382" name="Text Box 9"/>
          <p:cNvSpPr txBox="1">
            <a:spLocks noChangeArrowheads="1"/>
          </p:cNvSpPr>
          <p:nvPr/>
        </p:nvSpPr>
        <p:spPr bwMode="auto">
          <a:xfrm>
            <a:off x="1042988" y="2492375"/>
            <a:ext cx="7416800" cy="10779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fr-CH" altLang="zh-CN" sz="3200" b="1"/>
              <a:t>IPR issues and ITU’s standardization activities</a:t>
            </a:r>
            <a:endParaRPr lang="zh-CN" altLang="en-US" sz="3200" b="1"/>
          </a:p>
        </p:txBody>
      </p:sp>
      <p:sp>
        <p:nvSpPr>
          <p:cNvPr id="15383" name="Rectangle 11"/>
          <p:cNvSpPr txBox="1">
            <a:spLocks noChangeArrowheads="1"/>
          </p:cNvSpPr>
          <p:nvPr/>
        </p:nvSpPr>
        <p:spPr bwMode="auto">
          <a:xfrm>
            <a:off x="1331913" y="3860800"/>
            <a:ext cx="6400800" cy="10080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/>
          <a:lstStyle/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GB" altLang="zh-CN" sz="2800" b="1"/>
              <a:t>Antoine Dore</a:t>
            </a:r>
          </a:p>
          <a:p>
            <a:pPr marL="342900" indent="-342900" algn="ctr">
              <a:lnSpc>
                <a:spcPct val="90000"/>
              </a:lnSpc>
              <a:spcBef>
                <a:spcPct val="20000"/>
              </a:spcBef>
            </a:pPr>
            <a:r>
              <a:rPr lang="en-GB" altLang="zh-CN" sz="2800" b="1"/>
              <a:t>Legal Officer, ITU</a:t>
            </a:r>
          </a:p>
        </p:txBody>
      </p:sp>
      <p:sp>
        <p:nvSpPr>
          <p:cNvPr id="15384" name="Text Box 9"/>
          <p:cNvSpPr txBox="1">
            <a:spLocks noChangeArrowheads="1"/>
          </p:cNvSpPr>
          <p:nvPr/>
        </p:nvSpPr>
        <p:spPr bwMode="auto">
          <a:xfrm>
            <a:off x="827088" y="5445125"/>
            <a:ext cx="7416800" cy="9461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>
            <a:spAutoFit/>
          </a:bodyPr>
          <a:lstStyle/>
          <a:p>
            <a:pPr algn="ctr">
              <a:spcBef>
                <a:spcPct val="50000"/>
              </a:spcBef>
            </a:pPr>
            <a:r>
              <a:rPr lang="en-US" altLang="zh-CN" sz="2800" b="1"/>
              <a:t>Global Standards Collaboration (GSC)  GSC-15</a:t>
            </a:r>
            <a:endParaRPr lang="zh-CN" altLang="en-US" sz="280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60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600" b="1" smtClean="0"/>
              <a:t>Asia at the forefront of innovation: the case </a:t>
            </a:r>
            <a:r>
              <a:rPr lang="fr-CH" sz="3600" b="1" smtClean="0"/>
              <a:t>of China</a:t>
            </a:r>
            <a:endParaRPr lang="en-US" sz="3600" b="1" smtClean="0"/>
          </a:p>
        </p:txBody>
      </p:sp>
      <p:sp>
        <p:nvSpPr>
          <p:cNvPr id="25602" name="Content Placeholder 2"/>
          <p:cNvSpPr>
            <a:spLocks noGrp="1"/>
          </p:cNvSpPr>
          <p:nvPr>
            <p:ph idx="1"/>
          </p:nvPr>
        </p:nvSpPr>
        <p:spPr>
          <a:xfrm>
            <a:off x="323850" y="1557338"/>
            <a:ext cx="8540750" cy="4751387"/>
          </a:xfrm>
        </p:spPr>
        <p:txBody>
          <a:bodyPr/>
          <a:lstStyle/>
          <a:p>
            <a:r>
              <a:rPr lang="en-US" sz="2400" smtClean="0"/>
              <a:t>Over the past 5 years, there has been a 5-fold increase in the number of input documents submitted to ITU-T by China.</a:t>
            </a:r>
          </a:p>
          <a:p>
            <a:r>
              <a:rPr lang="en-US" sz="2400" smtClean="0"/>
              <a:t>Since 2008, the number of Chinese delegates in ITU-T SG meetings has more than doubled.</a:t>
            </a:r>
          </a:p>
          <a:p>
            <a:r>
              <a:rPr lang="en-US" sz="2400" smtClean="0"/>
              <a:t>For the study period 2009-2012, Chinese representatives have been elected to 9 Study Group Management Teams.</a:t>
            </a:r>
          </a:p>
          <a:p>
            <a:r>
              <a:rPr lang="en-US" sz="2400" smtClean="0"/>
              <a:t>At WTSA-08, the Chinese delegation was among the largest. (Of the 10 largest delegations, 5 were from Asia).</a:t>
            </a:r>
          </a:p>
          <a:p>
            <a:r>
              <a:rPr lang="en-US" sz="2400" smtClean="0"/>
              <a:t>China’s influence over future international standards is growing.</a:t>
            </a:r>
          </a:p>
          <a:p>
            <a:pPr>
              <a:buFont typeface="Wingdings" pitchFamily="2" charset="2"/>
              <a:buNone/>
            </a:pPr>
            <a:r>
              <a:rPr lang="en-US" altLang="zh-CN" sz="1400" b="1" smtClean="0"/>
              <a:t>Note: data refer to ITU-T</a:t>
            </a:r>
            <a:endParaRPr lang="en-US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b="1" smtClean="0"/>
              <a:t>Declared Licensing options over the last decade</a:t>
            </a:r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1625" y="1560513"/>
          <a:ext cx="8540750" cy="4270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6628" name="Rectangle 4"/>
          <p:cNvSpPr>
            <a:spLocks noChangeArrowheads="1"/>
          </p:cNvSpPr>
          <p:nvPr/>
        </p:nvSpPr>
        <p:spPr bwMode="auto">
          <a:xfrm>
            <a:off x="908050" y="6015038"/>
            <a:ext cx="2800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</a:pPr>
            <a:r>
              <a:rPr lang="en-US" altLang="zh-CN" b="1"/>
              <a:t>Note: data refer to ITU-T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7649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z="3200" b="1" smtClean="0"/>
              <a:t>Standards </a:t>
            </a:r>
            <a:r>
              <a:rPr lang="en-US" sz="3200" b="1" smtClean="0"/>
              <a:t>against which Patent Declaration Statements have </a:t>
            </a:r>
            <a:r>
              <a:rPr lang="fr-CH" sz="3200" b="1" smtClean="0"/>
              <a:t>been made</a:t>
            </a:r>
            <a:endParaRPr lang="en-US" sz="3200" b="1" smtClean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</p:nvPr>
        </p:nvGraphicFramePr>
        <p:xfrm>
          <a:off x="301625" y="1487488"/>
          <a:ext cx="8540750" cy="427037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7652" name="Rectangle 4"/>
          <p:cNvSpPr>
            <a:spLocks noChangeArrowheads="1"/>
          </p:cNvSpPr>
          <p:nvPr/>
        </p:nvSpPr>
        <p:spPr bwMode="auto">
          <a:xfrm>
            <a:off x="684213" y="6015038"/>
            <a:ext cx="2800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</a:pPr>
            <a:r>
              <a:rPr lang="en-US" altLang="zh-CN" b="1"/>
              <a:t>Note: data refer to ITU-T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673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z="3200" b="1" smtClean="0"/>
              <a:t>Standards </a:t>
            </a:r>
            <a:r>
              <a:rPr lang="en-US" sz="3200" b="1" smtClean="0"/>
              <a:t>against which Patent Declaration Statements have been </a:t>
            </a:r>
            <a:r>
              <a:rPr lang="fr-CH" sz="3200" b="1" smtClean="0"/>
              <a:t>made</a:t>
            </a:r>
            <a:endParaRPr lang="en-US" sz="3200" b="1" smtClean="0"/>
          </a:p>
        </p:txBody>
      </p:sp>
      <p:sp>
        <p:nvSpPr>
          <p:cNvPr id="28674" name="Content Placeholder 2"/>
          <p:cNvSpPr>
            <a:spLocks noGrp="1"/>
          </p:cNvSpPr>
          <p:nvPr>
            <p:ph idx="1"/>
          </p:nvPr>
        </p:nvSpPr>
        <p:spPr>
          <a:xfrm>
            <a:off x="250825" y="1557338"/>
            <a:ext cx="8540750" cy="4608512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1600" smtClean="0"/>
              <a:t>Key to horizontal axis on previous slide:</a:t>
            </a:r>
          </a:p>
          <a:p>
            <a:pPr>
              <a:buFont typeface="Wingdings" pitchFamily="2" charset="2"/>
              <a:buNone/>
            </a:pPr>
            <a:r>
              <a:rPr lang="en-US" sz="1000" smtClean="0">
                <a:hlinkClick r:id="rId2" tooltip="Organization of the work of ITU-T"/>
              </a:rPr>
              <a:t>A</a:t>
            </a:r>
            <a:r>
              <a:rPr lang="en-US" sz="1000" smtClean="0"/>
              <a:t>: Organization of the work of ITU-T</a:t>
            </a:r>
          </a:p>
          <a:p>
            <a:pPr>
              <a:buFont typeface="Wingdings" pitchFamily="2" charset="2"/>
              <a:buNone/>
            </a:pPr>
            <a:r>
              <a:rPr lang="en-US" sz="1000" smtClean="0">
                <a:hlinkClick r:id="rId3" tooltip="General tariff principles"/>
              </a:rPr>
              <a:t>D</a:t>
            </a:r>
            <a:r>
              <a:rPr lang="en-US" sz="1000" smtClean="0"/>
              <a:t>: General tariff principles</a:t>
            </a:r>
          </a:p>
          <a:p>
            <a:pPr>
              <a:buFont typeface="Wingdings" pitchFamily="2" charset="2"/>
              <a:buNone/>
            </a:pPr>
            <a:r>
              <a:rPr lang="en-US" sz="1000" smtClean="0">
                <a:hlinkClick r:id="rId4" tooltip="Overall network operation, telephone service, service operation and human factors"/>
              </a:rPr>
              <a:t>E</a:t>
            </a:r>
            <a:r>
              <a:rPr lang="en-US" sz="1000" smtClean="0"/>
              <a:t>: Overall network operation, telephone service, service operation and human factors</a:t>
            </a:r>
          </a:p>
          <a:p>
            <a:pPr>
              <a:buFont typeface="Wingdings" pitchFamily="2" charset="2"/>
              <a:buNone/>
            </a:pPr>
            <a:r>
              <a:rPr lang="en-US" sz="1000" smtClean="0">
                <a:hlinkClick r:id="rId5" tooltip="Non-telephone telecommunication services"/>
              </a:rPr>
              <a:t>F</a:t>
            </a:r>
            <a:r>
              <a:rPr lang="en-US" sz="1000" smtClean="0"/>
              <a:t>: Non-telephone telecommunication services</a:t>
            </a:r>
          </a:p>
          <a:p>
            <a:pPr>
              <a:buFont typeface="Wingdings" pitchFamily="2" charset="2"/>
              <a:buNone/>
            </a:pPr>
            <a:r>
              <a:rPr lang="en-US" sz="1000" smtClean="0">
                <a:hlinkClick r:id="rId6" tooltip="Transmission systems and media, digital systems and networks"/>
              </a:rPr>
              <a:t>G</a:t>
            </a:r>
            <a:r>
              <a:rPr lang="en-US" sz="1000" smtClean="0"/>
              <a:t>: Transmission systems and media, digital systems and networks</a:t>
            </a:r>
          </a:p>
          <a:p>
            <a:pPr>
              <a:buFont typeface="Wingdings" pitchFamily="2" charset="2"/>
              <a:buNone/>
            </a:pPr>
            <a:r>
              <a:rPr lang="en-US" sz="1000" smtClean="0">
                <a:hlinkClick r:id="rId7" tooltip="Audiovisual and multimedia systems"/>
              </a:rPr>
              <a:t>H</a:t>
            </a:r>
            <a:r>
              <a:rPr lang="en-US" sz="1000" smtClean="0"/>
              <a:t>: Audiovisual and multimedia systems</a:t>
            </a:r>
          </a:p>
          <a:p>
            <a:pPr>
              <a:buFont typeface="Wingdings" pitchFamily="2" charset="2"/>
              <a:buNone/>
            </a:pPr>
            <a:r>
              <a:rPr lang="en-US" sz="1000" smtClean="0">
                <a:hlinkClick r:id="rId8" tooltip="Integrated services digital network"/>
              </a:rPr>
              <a:t>I</a:t>
            </a:r>
            <a:r>
              <a:rPr lang="en-US" sz="1000" smtClean="0"/>
              <a:t>: Integrated services digital network</a:t>
            </a:r>
          </a:p>
          <a:p>
            <a:pPr>
              <a:buFont typeface="Wingdings" pitchFamily="2" charset="2"/>
              <a:buNone/>
            </a:pPr>
            <a:r>
              <a:rPr lang="en-US" sz="1000" smtClean="0">
                <a:hlinkClick r:id="rId9" tooltip="Cable networks and transmission of television, sound programme and other multimedia signals"/>
              </a:rPr>
              <a:t>J</a:t>
            </a:r>
            <a:r>
              <a:rPr lang="en-US" sz="1000" smtClean="0"/>
              <a:t>: Cable networks and transmission of television, sound programme and other multimedia signals</a:t>
            </a:r>
          </a:p>
          <a:p>
            <a:pPr>
              <a:buFont typeface="Wingdings" pitchFamily="2" charset="2"/>
              <a:buNone/>
            </a:pPr>
            <a:r>
              <a:rPr lang="en-US" sz="1000" smtClean="0">
                <a:hlinkClick r:id="rId10" tooltip="Protection against interference"/>
              </a:rPr>
              <a:t>K</a:t>
            </a:r>
            <a:r>
              <a:rPr lang="en-US" sz="1000" smtClean="0"/>
              <a:t>: Protection against interference</a:t>
            </a:r>
          </a:p>
          <a:p>
            <a:pPr>
              <a:buFont typeface="Wingdings" pitchFamily="2" charset="2"/>
              <a:buNone/>
            </a:pPr>
            <a:r>
              <a:rPr lang="en-US" sz="1000" smtClean="0">
                <a:hlinkClick r:id="rId11" tooltip="Construction, installation and protection of cables and other elements of outside plant"/>
              </a:rPr>
              <a:t>L</a:t>
            </a:r>
            <a:r>
              <a:rPr lang="en-US" sz="1000" smtClean="0"/>
              <a:t>: Construction, installation and protection of cables and other elements of outside plant</a:t>
            </a:r>
          </a:p>
          <a:p>
            <a:pPr>
              <a:buFont typeface="Wingdings" pitchFamily="2" charset="2"/>
              <a:buNone/>
            </a:pPr>
            <a:r>
              <a:rPr lang="en-US" sz="1000" smtClean="0">
                <a:hlinkClick r:id="rId12" tooltip="Telecommunication management, including TMN and network maintenance"/>
              </a:rPr>
              <a:t>M</a:t>
            </a:r>
            <a:r>
              <a:rPr lang="en-US" sz="1000" smtClean="0"/>
              <a:t>: Telecommunication management, including TMN and network maintenance</a:t>
            </a:r>
          </a:p>
          <a:p>
            <a:pPr>
              <a:buFont typeface="Wingdings" pitchFamily="2" charset="2"/>
              <a:buNone/>
            </a:pPr>
            <a:r>
              <a:rPr lang="en-US" sz="1000" smtClean="0">
                <a:hlinkClick r:id="rId13" tooltip="Maintenance: international sound programme and television transmission circuits"/>
              </a:rPr>
              <a:t>N</a:t>
            </a:r>
            <a:r>
              <a:rPr lang="en-US" sz="1000" smtClean="0"/>
              <a:t>: Maintenance: international sound programme and television transmission circuits</a:t>
            </a:r>
          </a:p>
          <a:p>
            <a:pPr>
              <a:buFont typeface="Wingdings" pitchFamily="2" charset="2"/>
              <a:buNone/>
            </a:pPr>
            <a:r>
              <a:rPr lang="en-US" sz="1000" smtClean="0">
                <a:hlinkClick r:id="rId14" tooltip="Specifications of measuring equipment"/>
              </a:rPr>
              <a:t>O</a:t>
            </a:r>
            <a:r>
              <a:rPr lang="en-US" sz="1000" smtClean="0"/>
              <a:t>: Specifications of measuring equipment</a:t>
            </a:r>
          </a:p>
          <a:p>
            <a:pPr>
              <a:buFont typeface="Wingdings" pitchFamily="2" charset="2"/>
              <a:buNone/>
            </a:pPr>
            <a:r>
              <a:rPr lang="en-US" sz="1000" smtClean="0">
                <a:hlinkClick r:id="rId15" tooltip="Terminals and subjective and objective assessment methods"/>
              </a:rPr>
              <a:t>P</a:t>
            </a:r>
            <a:r>
              <a:rPr lang="en-US" sz="1000" smtClean="0"/>
              <a:t>: Terminals and subjective and objective assessment methods</a:t>
            </a:r>
          </a:p>
          <a:p>
            <a:pPr>
              <a:buFont typeface="Wingdings" pitchFamily="2" charset="2"/>
              <a:buNone/>
            </a:pPr>
            <a:r>
              <a:rPr lang="en-US" sz="1000" smtClean="0">
                <a:hlinkClick r:id="rId16" tooltip="Switching and signalling"/>
              </a:rPr>
              <a:t>Q</a:t>
            </a:r>
            <a:r>
              <a:rPr lang="en-US" sz="1000" smtClean="0"/>
              <a:t>: Switching and signalling</a:t>
            </a:r>
          </a:p>
          <a:p>
            <a:pPr>
              <a:buFont typeface="Wingdings" pitchFamily="2" charset="2"/>
              <a:buNone/>
            </a:pPr>
            <a:r>
              <a:rPr lang="en-US" sz="1000" smtClean="0">
                <a:hlinkClick r:id="rId17" tooltip="Telegraph transmission"/>
              </a:rPr>
              <a:t>R</a:t>
            </a:r>
            <a:r>
              <a:rPr lang="en-US" sz="1000" smtClean="0"/>
              <a:t>: Telegraph transmission</a:t>
            </a:r>
          </a:p>
          <a:p>
            <a:pPr>
              <a:buFont typeface="Wingdings" pitchFamily="2" charset="2"/>
              <a:buNone/>
            </a:pPr>
            <a:r>
              <a:rPr lang="en-US" sz="1000" smtClean="0">
                <a:hlinkClick r:id="rId18" tooltip="Telegraph services terminal equipment"/>
              </a:rPr>
              <a:t>S</a:t>
            </a:r>
            <a:r>
              <a:rPr lang="en-US" sz="1000" smtClean="0"/>
              <a:t>: Telegraph services terminal equipment</a:t>
            </a:r>
          </a:p>
          <a:p>
            <a:pPr>
              <a:buFont typeface="Wingdings" pitchFamily="2" charset="2"/>
              <a:buNone/>
            </a:pPr>
            <a:r>
              <a:rPr lang="en-US" sz="1000" smtClean="0">
                <a:hlinkClick r:id="rId19" tooltip="Terminals for telematic services"/>
              </a:rPr>
              <a:t>T</a:t>
            </a:r>
            <a:r>
              <a:rPr lang="en-US" sz="1000" smtClean="0"/>
              <a:t>: Terminals for telematic services</a:t>
            </a:r>
          </a:p>
          <a:p>
            <a:pPr>
              <a:buFont typeface="Wingdings" pitchFamily="2" charset="2"/>
              <a:buNone/>
            </a:pPr>
            <a:r>
              <a:rPr lang="en-US" sz="1000" smtClean="0">
                <a:hlinkClick r:id="rId20" tooltip="Telegraph switching"/>
              </a:rPr>
              <a:t>U</a:t>
            </a:r>
            <a:r>
              <a:rPr lang="en-US" sz="1000" smtClean="0"/>
              <a:t>: Telegraph switching</a:t>
            </a:r>
          </a:p>
          <a:p>
            <a:pPr>
              <a:buFont typeface="Wingdings" pitchFamily="2" charset="2"/>
              <a:buNone/>
            </a:pPr>
            <a:r>
              <a:rPr lang="en-US" sz="1000" smtClean="0">
                <a:hlinkClick r:id="rId21" tooltip="Data communication over the telephone network"/>
              </a:rPr>
              <a:t>V</a:t>
            </a:r>
            <a:r>
              <a:rPr lang="en-US" sz="1000" smtClean="0"/>
              <a:t>: Data communication over the telephone network</a:t>
            </a:r>
          </a:p>
          <a:p>
            <a:pPr>
              <a:buFont typeface="Wingdings" pitchFamily="2" charset="2"/>
              <a:buNone/>
            </a:pPr>
            <a:r>
              <a:rPr lang="en-US" sz="1000" smtClean="0">
                <a:hlinkClick r:id="rId22" tooltip="Data networks, open system communications and security"/>
              </a:rPr>
              <a:t>X</a:t>
            </a:r>
            <a:r>
              <a:rPr lang="en-US" sz="1000" smtClean="0"/>
              <a:t>: Data networks, open system communications and security</a:t>
            </a:r>
          </a:p>
          <a:p>
            <a:pPr>
              <a:buFont typeface="Wingdings" pitchFamily="2" charset="2"/>
              <a:buNone/>
            </a:pPr>
            <a:r>
              <a:rPr lang="en-US" sz="1000" smtClean="0">
                <a:hlinkClick r:id="rId23" tooltip="Global information infrastructure, Internet protocol aspects and next-generation networks"/>
              </a:rPr>
              <a:t>Y</a:t>
            </a:r>
            <a:r>
              <a:rPr lang="en-US" sz="1000" smtClean="0"/>
              <a:t>: Global information infrastructure, Internet protocol aspects and next-generation networks</a:t>
            </a:r>
          </a:p>
          <a:p>
            <a:pPr>
              <a:buFont typeface="Wingdings" pitchFamily="2" charset="2"/>
              <a:buNone/>
            </a:pPr>
            <a:r>
              <a:rPr lang="en-US" sz="1000" smtClean="0">
                <a:hlinkClick r:id="rId24" tooltip="Languages and general software aspects for telecommunication systems"/>
              </a:rPr>
              <a:t>Z</a:t>
            </a:r>
            <a:r>
              <a:rPr lang="en-US" sz="1000" smtClean="0"/>
              <a:t>: Languages and general software aspects for telecommunication systems</a:t>
            </a:r>
          </a:p>
          <a:p>
            <a:pPr>
              <a:buFont typeface="Wingdings" pitchFamily="2" charset="2"/>
              <a:buNone/>
            </a:pPr>
            <a:endParaRPr lang="en-US" sz="1000" smtClean="0"/>
          </a:p>
          <a:p>
            <a:pPr>
              <a:buFont typeface="Wingdings" pitchFamily="2" charset="2"/>
              <a:buNone/>
            </a:pPr>
            <a:r>
              <a:rPr lang="en-US" altLang="zh-CN" sz="1400" b="1" smtClean="0"/>
              <a:t>Note: data refer to ITU-T</a:t>
            </a:r>
            <a:endParaRPr lang="en-US" sz="16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69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z="3200" b="1" smtClean="0"/>
              <a:t>Patent </a:t>
            </a:r>
            <a:r>
              <a:rPr lang="en-US" sz="3200" b="1" smtClean="0"/>
              <a:t>Declaration Statements per area of standardization</a:t>
            </a:r>
            <a:endParaRPr lang="en-US" sz="3200" b="1" smtClean="0">
              <a:solidFill>
                <a:schemeClr val="tx1"/>
              </a:solidFill>
            </a:endParaRPr>
          </a:p>
        </p:txBody>
      </p:sp>
      <p:sp>
        <p:nvSpPr>
          <p:cNvPr id="29698" name="Content Placeholder 2"/>
          <p:cNvSpPr>
            <a:spLocks noGrp="1"/>
          </p:cNvSpPr>
          <p:nvPr>
            <p:ph idx="1"/>
          </p:nvPr>
        </p:nvSpPr>
        <p:spPr>
          <a:xfrm>
            <a:off x="323850" y="1916113"/>
            <a:ext cx="8569325" cy="4103687"/>
          </a:xfrm>
        </p:spPr>
        <p:txBody>
          <a:bodyPr/>
          <a:lstStyle/>
          <a:p>
            <a:r>
              <a:rPr lang="en-US" sz="2800" smtClean="0"/>
              <a:t>8 of the 23 areas of standardization have received no Patent Declaration Statements</a:t>
            </a:r>
          </a:p>
          <a:p>
            <a:r>
              <a:rPr lang="en-US" sz="2800" smtClean="0"/>
              <a:t>The areas of standardization that receive most Patent Declaration Statements relate to voice over IP and multimedia codecs (G &amp; H Series</a:t>
            </a:r>
            <a:r>
              <a:rPr lang="fr-CH" sz="2800" smtClean="0"/>
              <a:t>).</a:t>
            </a:r>
          </a:p>
          <a:p>
            <a:endParaRPr lang="fr-CH" sz="2800" smtClean="0"/>
          </a:p>
          <a:p>
            <a:endParaRPr lang="fr-CH" sz="2800" smtClean="0"/>
          </a:p>
          <a:p>
            <a:endParaRPr lang="fr-CH" sz="2800" smtClean="0"/>
          </a:p>
          <a:p>
            <a:pPr>
              <a:buFont typeface="Wingdings" pitchFamily="2" charset="2"/>
              <a:buNone/>
            </a:pPr>
            <a:r>
              <a:rPr lang="en-US" altLang="zh-CN" sz="1400" b="1" smtClean="0"/>
              <a:t>Note: data refer to ITU-T</a:t>
            </a:r>
            <a:endParaRPr lang="en-US" sz="28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7" name="Rectangle 2"/>
          <p:cNvSpPr>
            <a:spLocks noGrp="1" noRot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fr-CH" altLang="zh-CN" sz="3600" b="1" dirty="0" err="1" smtClean="0">
                <a:latin typeface="+mn-lt"/>
                <a:cs typeface="+mn-cs"/>
              </a:rPr>
              <a:t>Overview</a:t>
            </a:r>
            <a:r>
              <a:rPr lang="fr-CH" altLang="zh-CN" sz="3600" b="1" dirty="0" smtClean="0">
                <a:latin typeface="+mn-lt"/>
                <a:cs typeface="+mn-cs"/>
              </a:rPr>
              <a:t> of the Patent Policy and Guidelines</a:t>
            </a:r>
            <a:endParaRPr lang="zh-CN" altLang="zh-CN" sz="3600" b="1" dirty="0" smtClean="0">
              <a:latin typeface="+mn-lt"/>
              <a:cs typeface="+mn-cs"/>
            </a:endParaRPr>
          </a:p>
        </p:txBody>
      </p:sp>
      <p:sp>
        <p:nvSpPr>
          <p:cNvPr id="16386" name="Rectangle 3"/>
          <p:cNvSpPr>
            <a:spLocks noGrp="1" noRot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800" smtClean="0"/>
              <a:t>ITU-T and ITU-R possess and follow a Common Patent Policy with ISO and IEC. Common Patent Guidelines complement the Common Patent Policy.</a:t>
            </a:r>
          </a:p>
          <a:p>
            <a:r>
              <a:rPr lang="en-US" altLang="zh-CN" sz="2800" smtClean="0"/>
              <a:t>TSB Director receives guidance from his Ad Hoc Group for IPR matters.</a:t>
            </a:r>
          </a:p>
          <a:p>
            <a:r>
              <a:rPr lang="fr-CH" altLang="zh-CN" sz="2800" smtClean="0"/>
              <a:t>IPR AHG is studying possible revisions to the Common Policy and Guidelines.</a:t>
            </a:r>
            <a:endParaRPr lang="en-US" altLang="zh-CN" sz="2800" smtClean="0"/>
          </a:p>
          <a:p>
            <a:pPr eaLnBrk="1" hangingPunct="1"/>
            <a:endParaRPr lang="zh-CN" altLang="zh-CN" smtClean="0"/>
          </a:p>
        </p:txBody>
      </p:sp>
      <p:sp>
        <p:nvSpPr>
          <p:cNvPr id="16387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pPr>
              <a:defRPr/>
            </a:pPr>
            <a:fld id="{9B7EDD84-00F1-45FF-AD6F-7467E15AAB16}" type="slidenum">
              <a:rPr lang="en-US" altLang="zh-CN" smtClean="0"/>
              <a:pPr>
                <a:defRPr/>
              </a:pPr>
              <a:t>2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CH" altLang="zh-CN" sz="3600" b="1" dirty="0" err="1" smtClean="0">
                <a:latin typeface="+mn-lt"/>
                <a:cs typeface="+mn-cs"/>
              </a:rPr>
              <a:t>Overview</a:t>
            </a:r>
            <a:r>
              <a:rPr lang="fr-CH" altLang="zh-CN" sz="3600" b="1" dirty="0" smtClean="0">
                <a:latin typeface="+mn-lt"/>
                <a:cs typeface="+mn-cs"/>
              </a:rPr>
              <a:t> of the Patent Policy and Guidelines</a:t>
            </a:r>
            <a:endParaRPr lang="zh-CN" altLang="en-US" sz="3600" b="1" dirty="0" smtClean="0">
              <a:latin typeface="+mn-lt"/>
              <a:cs typeface="+mn-cs"/>
            </a:endParaRPr>
          </a:p>
        </p:txBody>
      </p:sp>
      <p:sp>
        <p:nvSpPr>
          <p:cNvPr id="18434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smtClean="0"/>
              <a:t>Purpose: To ensure that patents embodied in ITU Recommendations (standards) are accessible to everyone without undue </a:t>
            </a:r>
            <a:r>
              <a:rPr lang="fr-CH" altLang="zh-CN" sz="2400" smtClean="0"/>
              <a:t>constraints.</a:t>
            </a:r>
          </a:p>
          <a:p>
            <a:r>
              <a:rPr lang="fr-CH" altLang="zh-CN" sz="2400" smtClean="0"/>
              <a:t>No technical limitations on the inclusion of patents in ITU standards.</a:t>
            </a:r>
            <a:endParaRPr lang="en-US" altLang="zh-CN" sz="2400" smtClean="0"/>
          </a:p>
          <a:p>
            <a:r>
              <a:rPr lang="en-US" altLang="zh-CN" sz="2400" smtClean="0"/>
              <a:t>Disclosure rule:</a:t>
            </a:r>
          </a:p>
          <a:p>
            <a:pPr lvl="1"/>
            <a:r>
              <a:rPr lang="en-US" altLang="zh-CN" sz="2400" smtClean="0"/>
              <a:t>“…any party participating in the work of ITU, ISO or IEC should, from the outset, draw the attention of the Director of ITU-TSB, the Director of ITU-BR or the offices of the CEOs of ISO or IEC, respectively, to any known patent or to any known pending patent application, either their own or of other organizations…”</a:t>
            </a:r>
            <a:endParaRPr lang="en-US" altLang="zh-CN" smtClean="0"/>
          </a:p>
          <a:p>
            <a:pPr lvl="1">
              <a:buFontTx/>
              <a:buNone/>
            </a:pPr>
            <a:endParaRPr lang="en-US" altLang="zh-CN" sz="2400" smtClean="0"/>
          </a:p>
        </p:txBody>
      </p:sp>
      <p:sp>
        <p:nvSpPr>
          <p:cNvPr id="18435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pPr>
              <a:defRPr/>
            </a:pPr>
            <a:fld id="{29D6E584-F11A-4595-8623-7FAEF18E4EC5}" type="slidenum">
              <a:rPr lang="en-US" altLang="zh-CN" smtClean="0"/>
              <a:pPr>
                <a:defRPr/>
              </a:pPr>
              <a:t>3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altLang="zh-CN" sz="3600" b="1" smtClean="0"/>
              <a:t>Overview of the Patent Policy and Guidelines</a:t>
            </a:r>
            <a:endParaRPr lang="en-US" sz="3600" b="1" smtClean="0"/>
          </a:p>
        </p:txBody>
      </p:sp>
      <p:sp>
        <p:nvSpPr>
          <p:cNvPr id="19458" name="Content Placeholder 2"/>
          <p:cNvSpPr>
            <a:spLocks noGrp="1"/>
          </p:cNvSpPr>
          <p:nvPr>
            <p:ph idx="1"/>
          </p:nvPr>
        </p:nvSpPr>
        <p:spPr>
          <a:xfrm>
            <a:off x="323850" y="1916113"/>
            <a:ext cx="8540750" cy="4125912"/>
          </a:xfrm>
        </p:spPr>
        <p:txBody>
          <a:bodyPr/>
          <a:lstStyle/>
          <a:p>
            <a:r>
              <a:rPr lang="en-US" smtClean="0"/>
              <a:t>Licensing Declaration must be made using a standard form.</a:t>
            </a:r>
          </a:p>
          <a:p>
            <a:r>
              <a:rPr lang="en-US" smtClean="0"/>
              <a:t>Discussions on licensing terms and conditions are held outside ITU.</a:t>
            </a:r>
          </a:p>
          <a:p>
            <a:r>
              <a:rPr lang="en-US" smtClean="0"/>
              <a:t>Disputes are also settled outside ITU.</a:t>
            </a:r>
          </a:p>
          <a:p>
            <a:r>
              <a:rPr lang="en-US" smtClean="0"/>
              <a:t>No patent search required</a:t>
            </a:r>
            <a:r>
              <a:rPr lang="fr-CH" smtClean="0"/>
              <a:t>.</a:t>
            </a:r>
            <a:endParaRPr lang="en-US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en-US" altLang="zh-CN" sz="3600" b="1" dirty="0" smtClean="0">
                <a:latin typeface="+mn-lt"/>
                <a:cs typeface="+mn-cs"/>
              </a:rPr>
              <a:t>Current Activities</a:t>
            </a:r>
            <a:endParaRPr lang="zh-CN" altLang="en-US" sz="3600" b="1" dirty="0" smtClean="0">
              <a:latin typeface="+mn-lt"/>
              <a:cs typeface="+mn-cs"/>
            </a:endParaRPr>
          </a:p>
        </p:txBody>
      </p:sp>
      <p:sp>
        <p:nvSpPr>
          <p:cNvPr id="20482" name="内容占位符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altLang="zh-CN" sz="2400" smtClean="0"/>
              <a:t>Some topics addressed during the last IPR AGH meeting (February 2010):</a:t>
            </a:r>
          </a:p>
          <a:p>
            <a:pPr lvl="1"/>
            <a:r>
              <a:rPr lang="en-US" altLang="zh-CN" sz="2400" smtClean="0"/>
              <a:t>Definition of Patent and the concept of essentiality in the Patent Guidelines</a:t>
            </a:r>
          </a:p>
          <a:p>
            <a:pPr lvl="1"/>
            <a:r>
              <a:rPr lang="en-US" altLang="zh-CN" sz="2400" smtClean="0"/>
              <a:t>Issue of transfer/assignment of patent rights</a:t>
            </a:r>
          </a:p>
          <a:p>
            <a:pPr lvl="1"/>
            <a:r>
              <a:rPr lang="en-US" altLang="zh-CN" sz="2400" smtClean="0"/>
              <a:t>A full review of the Software Copyright Guidelines was launched</a:t>
            </a:r>
          </a:p>
          <a:p>
            <a:pPr lvl="1"/>
            <a:r>
              <a:rPr lang="en-US" altLang="zh-CN" sz="2400" smtClean="0"/>
              <a:t>Potential Competition issues in the conduct of Study Group meetings</a:t>
            </a:r>
          </a:p>
          <a:p>
            <a:r>
              <a:rPr lang="en-US" altLang="zh-CN" sz="2400" smtClean="0"/>
              <a:t>Target: to issue a revision of the Patent Guidelines in March 2011</a:t>
            </a:r>
          </a:p>
        </p:txBody>
      </p:sp>
      <p:sp>
        <p:nvSpPr>
          <p:cNvPr id="20483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pPr>
              <a:defRPr/>
            </a:pPr>
            <a:fld id="{2673005D-5195-45ED-A47E-BEFC727468AE}" type="slidenum">
              <a:rPr lang="en-US" altLang="zh-CN" smtClean="0"/>
              <a:pPr>
                <a:defRPr/>
              </a:pPr>
              <a:t>5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505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CH" sz="3600" b="1" smtClean="0"/>
              <a:t>Trends and </a:t>
            </a:r>
            <a:r>
              <a:rPr lang="en-US" sz="3600" b="1" smtClean="0"/>
              <a:t>Statistics in ITU-T</a:t>
            </a:r>
          </a:p>
        </p:txBody>
      </p:sp>
      <p:sp>
        <p:nvSpPr>
          <p:cNvPr id="2150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Number of Patent Declaration Statements by region.</a:t>
            </a:r>
          </a:p>
          <a:p>
            <a:r>
              <a:rPr lang="en-US" sz="2800" smtClean="0"/>
              <a:t>Asia at the forefront of innovation.</a:t>
            </a:r>
          </a:p>
          <a:p>
            <a:r>
              <a:rPr lang="en-US" sz="2800" smtClean="0"/>
              <a:t>Declared Licensing options over the last decade.</a:t>
            </a:r>
          </a:p>
          <a:p>
            <a:r>
              <a:rPr lang="en-US" sz="2800" smtClean="0"/>
              <a:t>Standards against which Patent Declaration Statements have been made.</a:t>
            </a:r>
          </a:p>
          <a:p>
            <a:r>
              <a:rPr lang="en-US" sz="2800" smtClean="0"/>
              <a:t>Patent Declaration Statements per area of standardization.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b="1" smtClean="0"/>
              <a:t>Number of Patent Declaration Statements received by region (ITU-T)</a:t>
            </a:r>
          </a:p>
        </p:txBody>
      </p:sp>
      <p:sp>
        <p:nvSpPr>
          <p:cNvPr id="22530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pPr>
              <a:defRPr/>
            </a:pPr>
            <a:fld id="{861906ED-44CB-458D-941E-2E7C2C6D5675}" type="slidenum">
              <a:rPr lang="en-US" altLang="zh-CN" smtClean="0"/>
              <a:pPr>
                <a:defRPr/>
              </a:pPr>
              <a:t>7</a:t>
            </a:fld>
            <a:endParaRPr lang="en-US" altLang="zh-CN" smtClean="0"/>
          </a:p>
        </p:txBody>
      </p:sp>
      <p:graphicFrame>
        <p:nvGraphicFramePr>
          <p:cNvPr id="5" name="Content Placeholder 4"/>
          <p:cNvGraphicFramePr>
            <a:graphicFrameLocks noGrp="1"/>
          </p:cNvGraphicFramePr>
          <p:nvPr>
            <p:ph idx="1"/>
          </p:nvPr>
        </p:nvGraphicFramePr>
        <p:xfrm>
          <a:off x="323528" y="1562696"/>
          <a:ext cx="8540750" cy="4270374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22533" name="Rectangle 5"/>
          <p:cNvSpPr>
            <a:spLocks noChangeArrowheads="1"/>
          </p:cNvSpPr>
          <p:nvPr/>
        </p:nvSpPr>
        <p:spPr bwMode="auto">
          <a:xfrm>
            <a:off x="611188" y="6015038"/>
            <a:ext cx="2800350" cy="3667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none">
            <a:spAutoFit/>
          </a:bodyPr>
          <a:lstStyle/>
          <a:p>
            <a:pPr eaLnBrk="0" hangingPunct="0">
              <a:spcBef>
                <a:spcPct val="20000"/>
              </a:spcBef>
              <a:buClr>
                <a:schemeClr val="folHlink"/>
              </a:buClr>
              <a:buFont typeface="Wingdings" pitchFamily="2" charset="2"/>
              <a:buNone/>
            </a:pPr>
            <a:r>
              <a:rPr lang="en-US" altLang="zh-CN" b="1"/>
              <a:t>Note: data refer to ITU-T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>
              <a:defRPr/>
            </a:pPr>
            <a:r>
              <a:rPr lang="fr-CH" altLang="zh-CN" sz="3600" b="1" dirty="0" err="1" smtClean="0">
                <a:latin typeface="+mn-lt"/>
                <a:cs typeface="+mn-cs"/>
              </a:rPr>
              <a:t>Asia</a:t>
            </a:r>
            <a:r>
              <a:rPr lang="fr-CH" altLang="zh-CN" sz="3600" b="1" dirty="0" smtClean="0">
                <a:latin typeface="+mn-lt"/>
                <a:cs typeface="+mn-cs"/>
              </a:rPr>
              <a:t> </a:t>
            </a:r>
            <a:r>
              <a:rPr lang="fr-CH" altLang="zh-CN" sz="3600" b="1" dirty="0" err="1" smtClean="0">
                <a:latin typeface="+mn-lt"/>
                <a:cs typeface="+mn-cs"/>
              </a:rPr>
              <a:t>at</a:t>
            </a:r>
            <a:r>
              <a:rPr lang="fr-CH" altLang="zh-CN" sz="3600" b="1" dirty="0" smtClean="0">
                <a:latin typeface="+mn-lt"/>
                <a:cs typeface="+mn-cs"/>
              </a:rPr>
              <a:t> the </a:t>
            </a:r>
            <a:r>
              <a:rPr lang="fr-CH" altLang="zh-CN" sz="3600" b="1" dirty="0" err="1" smtClean="0">
                <a:latin typeface="+mn-lt"/>
                <a:cs typeface="+mn-cs"/>
              </a:rPr>
              <a:t>forefront</a:t>
            </a:r>
            <a:r>
              <a:rPr lang="fr-CH" altLang="zh-CN" sz="3600" b="1" dirty="0" smtClean="0">
                <a:latin typeface="+mn-lt"/>
                <a:cs typeface="+mn-cs"/>
              </a:rPr>
              <a:t> of innovation</a:t>
            </a:r>
            <a:endParaRPr lang="zh-CN" altLang="en-US" sz="3600" b="1" dirty="0" smtClean="0">
              <a:latin typeface="+mn-lt"/>
              <a:cs typeface="+mn-cs"/>
            </a:endParaRPr>
          </a:p>
        </p:txBody>
      </p:sp>
      <p:sp>
        <p:nvSpPr>
          <p:cNvPr id="23554" name="内容占位符 2"/>
          <p:cNvSpPr>
            <a:spLocks noGrp="1"/>
          </p:cNvSpPr>
          <p:nvPr>
            <p:ph idx="1"/>
          </p:nvPr>
        </p:nvSpPr>
        <p:spPr>
          <a:xfrm>
            <a:off x="323850" y="1412875"/>
            <a:ext cx="8540750" cy="4824413"/>
          </a:xfrm>
        </p:spPr>
        <p:txBody>
          <a:bodyPr/>
          <a:lstStyle/>
          <a:p>
            <a:r>
              <a:rPr lang="en-US" sz="2800" smtClean="0"/>
              <a:t>Japan, China and Korea: among the top 5 patenting nations.</a:t>
            </a:r>
          </a:p>
          <a:p>
            <a:r>
              <a:rPr lang="en-US" altLang="zh-CN" sz="2800" smtClean="0"/>
              <a:t>In 2009, Asia submitted more Patent Declaration Statements than Europe for the first time over the last decade.</a:t>
            </a:r>
          </a:p>
          <a:p>
            <a:r>
              <a:rPr lang="en-US" altLang="zh-CN" sz="2800" smtClean="0"/>
              <a:t>Asia’s engagement in international standardization activities is steadily increasing.</a:t>
            </a:r>
          </a:p>
          <a:p>
            <a:pPr>
              <a:buFont typeface="Wingdings" pitchFamily="2" charset="2"/>
              <a:buNone/>
            </a:pPr>
            <a:endParaRPr lang="en-US" altLang="zh-CN" sz="2800" smtClean="0"/>
          </a:p>
          <a:p>
            <a:pPr>
              <a:buFont typeface="Wingdings" pitchFamily="2" charset="2"/>
              <a:buNone/>
            </a:pPr>
            <a:endParaRPr lang="en-US" altLang="zh-CN" sz="2800" smtClean="0"/>
          </a:p>
          <a:p>
            <a:pPr>
              <a:buFont typeface="Wingdings" pitchFamily="2" charset="2"/>
              <a:buNone/>
            </a:pPr>
            <a:endParaRPr lang="en-US" altLang="zh-CN" sz="2800" smtClean="0"/>
          </a:p>
          <a:p>
            <a:pPr>
              <a:buFont typeface="Wingdings" pitchFamily="2" charset="2"/>
              <a:buNone/>
            </a:pPr>
            <a:r>
              <a:rPr lang="en-US" altLang="zh-CN" sz="1400" b="1" smtClean="0"/>
              <a:t>Note: data refer to ITU-T</a:t>
            </a:r>
            <a:endParaRPr lang="zh-CN" altLang="en-US" sz="1400" b="1" smtClean="0"/>
          </a:p>
        </p:txBody>
      </p:sp>
      <p:sp>
        <p:nvSpPr>
          <p:cNvPr id="23555" name="灯片编号占位符 3"/>
          <p:cNvSpPr>
            <a:spLocks noGrp="1"/>
          </p:cNvSpPr>
          <p:nvPr>
            <p:ph type="sldNum" sz="quarter" idx="12"/>
          </p:nvPr>
        </p:nvSpPr>
        <p:spPr>
          <a:xfrm>
            <a:off x="7010400" y="6381750"/>
            <a:ext cx="2133600" cy="476250"/>
          </a:xfrm>
        </p:spPr>
        <p:txBody>
          <a:bodyPr/>
          <a:lstStyle/>
          <a:p>
            <a:pPr>
              <a:defRPr/>
            </a:pPr>
            <a:fld id="{ADD4A4DD-E618-49F0-848A-5545A525A0D0}" type="slidenum">
              <a:rPr lang="en-US" altLang="zh-CN" smtClean="0"/>
              <a:pPr>
                <a:defRPr/>
              </a:pPr>
              <a:t>8</a:t>
            </a:fld>
            <a:endParaRPr lang="en-US" altLang="zh-CN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z="3600" b="1" smtClean="0"/>
              <a:t>Asia at the forefront of innovation</a:t>
            </a:r>
            <a:endParaRPr lang="en-US" sz="3600" smtClean="0"/>
          </a:p>
        </p:txBody>
      </p:sp>
      <p:sp>
        <p:nvSpPr>
          <p:cNvPr id="24578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Since 2002, Korea has been in the top 10 countries submitting Patent Declarations annually.</a:t>
            </a:r>
          </a:p>
          <a:p>
            <a:r>
              <a:rPr lang="en-US" altLang="zh-CN" sz="2400" smtClean="0"/>
              <a:t>2009 was the first year in which China had the second highest number of Patent Declaration Statements.</a:t>
            </a:r>
          </a:p>
          <a:p>
            <a:r>
              <a:rPr lang="en-US" altLang="zh-CN" sz="2400" smtClean="0"/>
              <a:t>Bridging the standardization gap: Africa and South America have submitted no Patent Declaration Statements over the last decade.</a:t>
            </a:r>
          </a:p>
          <a:p>
            <a:endParaRPr lang="en-US" altLang="zh-CN" sz="2400" smtClean="0"/>
          </a:p>
          <a:p>
            <a:endParaRPr lang="en-US" altLang="zh-CN" sz="2400" smtClean="0"/>
          </a:p>
          <a:p>
            <a:pPr>
              <a:buFont typeface="Wingdings" pitchFamily="2" charset="2"/>
              <a:buNone/>
            </a:pPr>
            <a:endParaRPr lang="en-US" altLang="zh-CN" sz="2400" smtClean="0"/>
          </a:p>
          <a:p>
            <a:pPr>
              <a:buFont typeface="Wingdings" pitchFamily="2" charset="2"/>
              <a:buNone/>
            </a:pPr>
            <a:r>
              <a:rPr lang="en-US" altLang="zh-CN" sz="1400" b="1" smtClean="0"/>
              <a:t>Note: data refer to ITU-T</a:t>
            </a:r>
            <a:endParaRPr lang="en-US" altLang="zh-CN" sz="240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万里长城">
  <a:themeElements>
    <a:clrScheme name="万里长城 1">
      <a:dk1>
        <a:srgbClr val="000000"/>
      </a:dk1>
      <a:lt1>
        <a:srgbClr val="FFFFFF"/>
      </a:lt1>
      <a:dk2>
        <a:srgbClr val="000099"/>
      </a:dk2>
      <a:lt2>
        <a:srgbClr val="969696"/>
      </a:lt2>
      <a:accent1>
        <a:srgbClr val="FFFF99"/>
      </a:accent1>
      <a:accent2>
        <a:srgbClr val="006666"/>
      </a:accent2>
      <a:accent3>
        <a:srgbClr val="FFFFFF"/>
      </a:accent3>
      <a:accent4>
        <a:srgbClr val="000000"/>
      </a:accent4>
      <a:accent5>
        <a:srgbClr val="FFFFCA"/>
      </a:accent5>
      <a:accent6>
        <a:srgbClr val="005C5C"/>
      </a:accent6>
      <a:hlink>
        <a:srgbClr val="800080"/>
      </a:hlink>
      <a:folHlink>
        <a:srgbClr val="FF6600"/>
      </a:folHlink>
    </a:clrScheme>
    <a:fontScheme name="万里长城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万里长城 1">
        <a:dk1>
          <a:srgbClr val="000000"/>
        </a:dk1>
        <a:lt1>
          <a:srgbClr val="FFFFFF"/>
        </a:lt1>
        <a:dk2>
          <a:srgbClr val="000099"/>
        </a:dk2>
        <a:lt2>
          <a:srgbClr val="969696"/>
        </a:lt2>
        <a:accent1>
          <a:srgbClr val="FFFF99"/>
        </a:accent1>
        <a:accent2>
          <a:srgbClr val="006666"/>
        </a:accent2>
        <a:accent3>
          <a:srgbClr val="FFFFFF"/>
        </a:accent3>
        <a:accent4>
          <a:srgbClr val="000000"/>
        </a:accent4>
        <a:accent5>
          <a:srgbClr val="FFFFCA"/>
        </a:accent5>
        <a:accent6>
          <a:srgbClr val="005C5C"/>
        </a:accent6>
        <a:hlink>
          <a:srgbClr val="800080"/>
        </a:hlink>
        <a:folHlink>
          <a:srgbClr val="FF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2">
        <a:dk1>
          <a:srgbClr val="000000"/>
        </a:dk1>
        <a:lt1>
          <a:srgbClr val="8EA4EA"/>
        </a:lt1>
        <a:dk2>
          <a:srgbClr val="0033CC"/>
        </a:dk2>
        <a:lt2>
          <a:srgbClr val="969696"/>
        </a:lt2>
        <a:accent1>
          <a:srgbClr val="86B5B6"/>
        </a:accent1>
        <a:accent2>
          <a:srgbClr val="FFCC66"/>
        </a:accent2>
        <a:accent3>
          <a:srgbClr val="C6CFF3"/>
        </a:accent3>
        <a:accent4>
          <a:srgbClr val="000000"/>
        </a:accent4>
        <a:accent5>
          <a:srgbClr val="C3D7D7"/>
        </a:accent5>
        <a:accent6>
          <a:srgbClr val="E7B95C"/>
        </a:accent6>
        <a:hlink>
          <a:srgbClr val="626292"/>
        </a:hlink>
        <a:folHlink>
          <a:srgbClr val="A2366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3">
        <a:dk1>
          <a:srgbClr val="0000FF"/>
        </a:dk1>
        <a:lt1>
          <a:srgbClr val="C0C0C0"/>
        </a:lt1>
        <a:dk2>
          <a:srgbClr val="000000"/>
        </a:dk2>
        <a:lt2>
          <a:srgbClr val="B2B2B2"/>
        </a:lt2>
        <a:accent1>
          <a:srgbClr val="FFCC99"/>
        </a:accent1>
        <a:accent2>
          <a:srgbClr val="FF99CC"/>
        </a:accent2>
        <a:accent3>
          <a:srgbClr val="DCDCDC"/>
        </a:accent3>
        <a:accent4>
          <a:srgbClr val="0000DA"/>
        </a:accent4>
        <a:accent5>
          <a:srgbClr val="FFE2CA"/>
        </a:accent5>
        <a:accent6>
          <a:srgbClr val="E78AB9"/>
        </a:accent6>
        <a:hlink>
          <a:srgbClr val="9C4070"/>
        </a:hlink>
        <a:folHlink>
          <a:srgbClr val="0071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4">
        <a:dk1>
          <a:srgbClr val="0029AC"/>
        </a:dk1>
        <a:lt1>
          <a:srgbClr val="CCFFCC"/>
        </a:lt1>
        <a:dk2>
          <a:srgbClr val="993366"/>
        </a:dk2>
        <a:lt2>
          <a:srgbClr val="969696"/>
        </a:lt2>
        <a:accent1>
          <a:srgbClr val="FFCC99"/>
        </a:accent1>
        <a:accent2>
          <a:srgbClr val="6699FF"/>
        </a:accent2>
        <a:accent3>
          <a:srgbClr val="E2FFE2"/>
        </a:accent3>
        <a:accent4>
          <a:srgbClr val="002192"/>
        </a:accent4>
        <a:accent5>
          <a:srgbClr val="FFE2CA"/>
        </a:accent5>
        <a:accent6>
          <a:srgbClr val="5C8AE7"/>
        </a:accent6>
        <a:hlink>
          <a:srgbClr val="006600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5">
        <a:dk1>
          <a:srgbClr val="333333"/>
        </a:dk1>
        <a:lt1>
          <a:srgbClr val="FF99CC"/>
        </a:lt1>
        <a:dk2>
          <a:srgbClr val="006600"/>
        </a:dk2>
        <a:lt2>
          <a:srgbClr val="B2B2B2"/>
        </a:lt2>
        <a:accent1>
          <a:srgbClr val="FFFF66"/>
        </a:accent1>
        <a:accent2>
          <a:srgbClr val="33CCFF"/>
        </a:accent2>
        <a:accent3>
          <a:srgbClr val="FFCAE2"/>
        </a:accent3>
        <a:accent4>
          <a:srgbClr val="2A2A2A"/>
        </a:accent4>
        <a:accent5>
          <a:srgbClr val="FFFFB8"/>
        </a:accent5>
        <a:accent6>
          <a:srgbClr val="2DB9E7"/>
        </a:accent6>
        <a:hlink>
          <a:srgbClr val="6600FF"/>
        </a:hlink>
        <a:folHlink>
          <a:srgbClr val="CC00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6">
        <a:dk1>
          <a:srgbClr val="000000"/>
        </a:dk1>
        <a:lt1>
          <a:srgbClr val="FFFFCC"/>
        </a:lt1>
        <a:dk2>
          <a:srgbClr val="6756A6"/>
        </a:dk2>
        <a:lt2>
          <a:srgbClr val="969696"/>
        </a:lt2>
        <a:accent1>
          <a:srgbClr val="99CCFF"/>
        </a:accent1>
        <a:accent2>
          <a:srgbClr val="008000"/>
        </a:accent2>
        <a:accent3>
          <a:srgbClr val="FFFFE2"/>
        </a:accent3>
        <a:accent4>
          <a:srgbClr val="000000"/>
        </a:accent4>
        <a:accent5>
          <a:srgbClr val="CAE2FF"/>
        </a:accent5>
        <a:accent6>
          <a:srgbClr val="007300"/>
        </a:accent6>
        <a:hlink>
          <a:srgbClr val="990033"/>
        </a:hlink>
        <a:folHlink>
          <a:srgbClr val="9900CC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7">
        <a:dk1>
          <a:srgbClr val="CC3300"/>
        </a:dk1>
        <a:lt1>
          <a:srgbClr val="99CCFF"/>
        </a:lt1>
        <a:dk2>
          <a:srgbClr val="003399"/>
        </a:dk2>
        <a:lt2>
          <a:srgbClr val="969696"/>
        </a:lt2>
        <a:accent1>
          <a:srgbClr val="CED7FE"/>
        </a:accent1>
        <a:accent2>
          <a:srgbClr val="FFFFFF"/>
        </a:accent2>
        <a:accent3>
          <a:srgbClr val="CAE2FF"/>
        </a:accent3>
        <a:accent4>
          <a:srgbClr val="AE2A00"/>
        </a:accent4>
        <a:accent5>
          <a:srgbClr val="E3E8FE"/>
        </a:accent5>
        <a:accent6>
          <a:srgbClr val="E7E7E7"/>
        </a:accent6>
        <a:hlink>
          <a:srgbClr val="006600"/>
        </a:hlink>
        <a:folHlink>
          <a:srgbClr val="777777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万里长城 8">
        <a:dk1>
          <a:srgbClr val="006600"/>
        </a:dk1>
        <a:lt1>
          <a:srgbClr val="FFCC99"/>
        </a:lt1>
        <a:dk2>
          <a:srgbClr val="000000"/>
        </a:dk2>
        <a:lt2>
          <a:srgbClr val="B2B2B2"/>
        </a:lt2>
        <a:accent1>
          <a:srgbClr val="FFFFFF"/>
        </a:accent1>
        <a:accent2>
          <a:srgbClr val="FFFF66"/>
        </a:accent2>
        <a:accent3>
          <a:srgbClr val="FFE2CA"/>
        </a:accent3>
        <a:accent4>
          <a:srgbClr val="005600"/>
        </a:accent4>
        <a:accent5>
          <a:srgbClr val="FFFFFF"/>
        </a:accent5>
        <a:accent6>
          <a:srgbClr val="E7E75C"/>
        </a:accent6>
        <a:hlink>
          <a:srgbClr val="5B5B89"/>
        </a:hlink>
        <a:folHlink>
          <a:srgbClr val="3366FF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主题1</Template>
  <TotalTime>353</TotalTime>
  <Words>896</Words>
  <Application>Microsoft Office PowerPoint</Application>
  <PresentationFormat>全屏显示(4:3)</PresentationFormat>
  <Paragraphs>110</Paragraphs>
  <Slides>14</Slides>
  <Notes>1</Notes>
  <HiddenSlides>0</HiddenSlides>
  <MMClips>0</MMClips>
  <ScaleCrop>false</ScaleCrop>
  <HeadingPairs>
    <vt:vector size="4" baseType="variant">
      <vt:variant>
        <vt:lpstr>主题</vt:lpstr>
      </vt:variant>
      <vt:variant>
        <vt:i4>1</vt:i4>
      </vt:variant>
      <vt:variant>
        <vt:lpstr>幻灯片标题</vt:lpstr>
      </vt:variant>
      <vt:variant>
        <vt:i4>14</vt:i4>
      </vt:variant>
    </vt:vector>
  </HeadingPairs>
  <TitlesOfParts>
    <vt:vector size="15" baseType="lpstr">
      <vt:lpstr>万里长城</vt:lpstr>
      <vt:lpstr>幻灯片 1</vt:lpstr>
      <vt:lpstr>Overview of the Patent Policy and Guidelines</vt:lpstr>
      <vt:lpstr>Overview of the Patent Policy and Guidelines</vt:lpstr>
      <vt:lpstr>Overview of the Patent Policy and Guidelines</vt:lpstr>
      <vt:lpstr>Current Activities</vt:lpstr>
      <vt:lpstr>Trends and Statistics in ITU-T</vt:lpstr>
      <vt:lpstr>Number of Patent Declaration Statements received by region (ITU-T)</vt:lpstr>
      <vt:lpstr>Asia at the forefront of innovation</vt:lpstr>
      <vt:lpstr>Asia at the forefront of innovation</vt:lpstr>
      <vt:lpstr>Asia at the forefront of innovation: the case of China</vt:lpstr>
      <vt:lpstr>Declared Licensing options over the last decade</vt:lpstr>
      <vt:lpstr>Standards against which Patent Declaration Statements have been made</vt:lpstr>
      <vt:lpstr>Standards against which Patent Declaration Statements have been made</vt:lpstr>
      <vt:lpstr>Patent Declaration Statements per area of standardization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幻灯片 1</dc:title>
  <dc:creator>ZhaoSZ</dc:creator>
  <cp:lastModifiedBy>ZhaoSZ</cp:lastModifiedBy>
  <cp:revision>62</cp:revision>
  <cp:lastPrinted>1601-01-01T00:00:00Z</cp:lastPrinted>
  <dcterms:created xsi:type="dcterms:W3CDTF">2010-05-04T03:31:53Z</dcterms:created>
  <dcterms:modified xsi:type="dcterms:W3CDTF">2010-08-22T05:54:20Z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3</vt:i4>
  </property>
</Properties>
</file>